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61" r:id="rId2"/>
    <p:sldId id="301" r:id="rId3"/>
    <p:sldId id="257" r:id="rId4"/>
    <p:sldId id="262" r:id="rId5"/>
    <p:sldId id="302" r:id="rId6"/>
    <p:sldId id="300" r:id="rId7"/>
    <p:sldId id="296" r:id="rId8"/>
    <p:sldId id="299" r:id="rId9"/>
    <p:sldId id="264" r:id="rId10"/>
    <p:sldId id="265" r:id="rId11"/>
    <p:sldId id="294" r:id="rId12"/>
    <p:sldId id="305" r:id="rId13"/>
    <p:sldId id="306" r:id="rId14"/>
    <p:sldId id="295" r:id="rId15"/>
    <p:sldId id="293" r:id="rId16"/>
    <p:sldId id="263" r:id="rId17"/>
    <p:sldId id="297" r:id="rId18"/>
    <p:sldId id="298" r:id="rId19"/>
    <p:sldId id="307" r:id="rId20"/>
    <p:sldId id="304" r:id="rId21"/>
    <p:sldId id="308" r:id="rId22"/>
    <p:sldId id="309" r:id="rId23"/>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00FDFF"/>
    <a:srgbClr val="FFFC00"/>
    <a:srgbClr val="00FA00"/>
    <a:srgbClr val="FF40FF"/>
    <a:srgbClr val="728F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59" autoAdjust="0"/>
    <p:restoredTop sz="93164" autoAdjust="0"/>
  </p:normalViewPr>
  <p:slideViewPr>
    <p:cSldViewPr snapToGrid="0" snapToObjects="1">
      <p:cViewPr>
        <p:scale>
          <a:sx n="75" d="100"/>
          <a:sy n="75" d="100"/>
        </p:scale>
        <p:origin x="1380" y="3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E24B12-AAEE-1146-B6E0-5F21134AF763}" type="datetimeFigureOut">
              <a:rPr lang="it-IT" smtClean="0"/>
              <a:t>21/10/2018</a:t>
            </a:fld>
            <a:endParaRPr lang="it-IT"/>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6B1E7F-4260-B246-861C-E8BDAB042889}" type="slidenum">
              <a:rPr lang="it-IT" smtClean="0"/>
              <a:t>‹N›</a:t>
            </a:fld>
            <a:endParaRPr lang="it-IT"/>
          </a:p>
        </p:txBody>
      </p:sp>
    </p:spTree>
    <p:extLst>
      <p:ext uri="{BB962C8B-B14F-4D97-AF65-F5344CB8AC3E}">
        <p14:creationId xmlns:p14="http://schemas.microsoft.com/office/powerpoint/2010/main" val="38870616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10"/>
          </p:nvPr>
        </p:nvSpPr>
        <p:spPr/>
        <p:txBody>
          <a:bodyPr/>
          <a:lstStyle/>
          <a:p>
            <a:fld id="{FB6B1E7F-4260-B246-861C-E8BDAB042889}" type="slidenum">
              <a:rPr lang="it-IT" smtClean="0"/>
              <a:t>3</a:t>
            </a:fld>
            <a:endParaRPr lang="it-IT"/>
          </a:p>
        </p:txBody>
      </p:sp>
    </p:spTree>
    <p:extLst>
      <p:ext uri="{BB962C8B-B14F-4D97-AF65-F5344CB8AC3E}">
        <p14:creationId xmlns:p14="http://schemas.microsoft.com/office/powerpoint/2010/main" val="1149092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10"/>
          </p:nvPr>
        </p:nvSpPr>
        <p:spPr/>
        <p:txBody>
          <a:bodyPr/>
          <a:lstStyle/>
          <a:p>
            <a:fld id="{FB6B1E7F-4260-B246-861C-E8BDAB042889}" type="slidenum">
              <a:rPr lang="it-IT" smtClean="0"/>
              <a:t>9</a:t>
            </a:fld>
            <a:endParaRPr lang="it-IT"/>
          </a:p>
        </p:txBody>
      </p:sp>
    </p:spTree>
    <p:extLst>
      <p:ext uri="{BB962C8B-B14F-4D97-AF65-F5344CB8AC3E}">
        <p14:creationId xmlns:p14="http://schemas.microsoft.com/office/powerpoint/2010/main" val="24243067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userDrawn="1"/>
        </p:nvSpPr>
        <p:spPr>
          <a:xfrm>
            <a:off x="0" y="3832224"/>
            <a:ext cx="9144000" cy="302577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69" name="Gruppo 168"/>
          <p:cNvGrpSpPr/>
          <p:nvPr userDrawn="1"/>
        </p:nvGrpSpPr>
        <p:grpSpPr>
          <a:xfrm>
            <a:off x="48007" y="3816351"/>
            <a:ext cx="9036647" cy="180000"/>
            <a:chOff x="1218340" y="275867"/>
            <a:chExt cx="17715122" cy="567843"/>
          </a:xfrm>
        </p:grpSpPr>
        <p:cxnSp>
          <p:nvCxnSpPr>
            <p:cNvPr id="170"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p:nvPr>
        </p:nvSpPr>
        <p:spPr>
          <a:xfrm>
            <a:off x="641534" y="4149725"/>
            <a:ext cx="7772400" cy="968375"/>
          </a:xfrm>
        </p:spPr>
        <p:txBody>
          <a:bodyPr>
            <a:normAutofit/>
          </a:bodyPr>
          <a:lstStyle>
            <a:lvl1pPr>
              <a:defRPr sz="3600"/>
            </a:lvl1pPr>
          </a:lstStyle>
          <a:p>
            <a:r>
              <a:rPr lang="it-IT" dirty="0"/>
              <a:t>Fare clic per modificare lo stile del titolo</a:t>
            </a:r>
          </a:p>
        </p:txBody>
      </p:sp>
      <p:sp>
        <p:nvSpPr>
          <p:cNvPr id="3" name="Sottotitolo 2"/>
          <p:cNvSpPr>
            <a:spLocks noGrp="1"/>
          </p:cNvSpPr>
          <p:nvPr>
            <p:ph type="subTitle" idx="1"/>
          </p:nvPr>
        </p:nvSpPr>
        <p:spPr>
          <a:xfrm>
            <a:off x="641534" y="5260975"/>
            <a:ext cx="7772400" cy="13335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a:t>Fare clic per modificare lo stile del sottotitolo dello schema</a:t>
            </a:r>
          </a:p>
        </p:txBody>
      </p:sp>
    </p:spTree>
    <p:extLst>
      <p:ext uri="{BB962C8B-B14F-4D97-AF65-F5344CB8AC3E}">
        <p14:creationId xmlns:p14="http://schemas.microsoft.com/office/powerpoint/2010/main" val="514812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21/10/2018</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19155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21/10/2018</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83366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805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userDrawn="1"/>
        </p:nvSpPr>
        <p:spPr>
          <a:xfrm>
            <a:off x="0" y="1"/>
            <a:ext cx="9144000" cy="1269904"/>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a:xfrm>
            <a:off x="457200" y="1600200"/>
            <a:ext cx="8323726" cy="4525963"/>
          </a:xfrm>
        </p:spPr>
        <p:txBody>
          <a:body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129" name="Rettangolo 128"/>
          <p:cNvSpPr/>
          <p:nvPr userDrawn="1"/>
        </p:nvSpPr>
        <p:spPr>
          <a:xfrm>
            <a:off x="0" y="6126162"/>
            <a:ext cx="9144000" cy="731837"/>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30" name="CasellaDiTesto 129"/>
          <p:cNvSpPr txBox="1"/>
          <p:nvPr userDrawn="1"/>
        </p:nvSpPr>
        <p:spPr>
          <a:xfrm>
            <a:off x="157778" y="6363505"/>
            <a:ext cx="3069174" cy="276999"/>
          </a:xfrm>
          <a:prstGeom prst="rect">
            <a:avLst/>
          </a:prstGeom>
          <a:noFill/>
        </p:spPr>
        <p:txBody>
          <a:bodyPr wrap="none" rtlCol="0">
            <a:spAutoFit/>
          </a:bodyPr>
          <a:lstStyle/>
          <a:p>
            <a:r>
              <a:rPr lang="it-IT" sz="1200" b="1" dirty="0">
                <a:solidFill>
                  <a:srgbClr val="FFFFFF"/>
                </a:solidFill>
                <a:latin typeface="Arial"/>
                <a:cs typeface="Arial"/>
              </a:rPr>
              <a:t>Nome Cognome</a:t>
            </a:r>
            <a:r>
              <a:rPr lang="it-IT" sz="1200" b="1" baseline="0" dirty="0">
                <a:solidFill>
                  <a:srgbClr val="FFFFFF"/>
                </a:solidFill>
                <a:latin typeface="Arial"/>
                <a:cs typeface="Arial"/>
              </a:rPr>
              <a:t>, </a:t>
            </a:r>
            <a:r>
              <a:rPr lang="it-IT" sz="1200" b="1" baseline="0" dirty="0" err="1">
                <a:solidFill>
                  <a:srgbClr val="FFFFFF"/>
                </a:solidFill>
                <a:latin typeface="Arial"/>
                <a:cs typeface="Arial"/>
              </a:rPr>
              <a:t>assoc.prof</a:t>
            </a:r>
            <a:r>
              <a:rPr lang="it-IT" sz="1200" b="1" baseline="0" dirty="0">
                <a:solidFill>
                  <a:srgbClr val="FFFFFF"/>
                </a:solidFill>
                <a:latin typeface="Arial"/>
                <a:cs typeface="Arial"/>
              </a:rPr>
              <a:t>. ABC </a:t>
            </a:r>
            <a:r>
              <a:rPr lang="it-IT" sz="1200" b="1" baseline="0" dirty="0" err="1">
                <a:solidFill>
                  <a:srgbClr val="FFFFFF"/>
                </a:solidFill>
                <a:latin typeface="Arial"/>
                <a:cs typeface="Arial"/>
              </a:rPr>
              <a:t>Dept</a:t>
            </a:r>
            <a:r>
              <a:rPr lang="it-IT" sz="1200" b="1" baseline="0" dirty="0">
                <a:solidFill>
                  <a:srgbClr val="FFFFFF"/>
                </a:solidFill>
                <a:latin typeface="Arial"/>
                <a:cs typeface="Arial"/>
              </a:rPr>
              <a:t>.</a:t>
            </a:r>
            <a:endParaRPr lang="it-IT" sz="1200" b="1" dirty="0">
              <a:solidFill>
                <a:srgbClr val="FFFFFF"/>
              </a:solidFill>
              <a:latin typeface="Arial"/>
              <a:cs typeface="Arial"/>
            </a:endParaRPr>
          </a:p>
        </p:txBody>
      </p:sp>
      <p:grpSp>
        <p:nvGrpSpPr>
          <p:cNvPr id="132" name="Gruppo 131"/>
          <p:cNvGrpSpPr/>
          <p:nvPr userDrawn="1"/>
        </p:nvGrpSpPr>
        <p:grpSpPr>
          <a:xfrm>
            <a:off x="48007" y="1089904"/>
            <a:ext cx="9036647" cy="18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4898" y="6346378"/>
            <a:ext cx="2780124" cy="28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886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21/10/2018</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61922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21/10/2018</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30600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21/10/2018</a:t>
            </a:fld>
            <a:endParaRPr lang="it-IT"/>
          </a:p>
        </p:txBody>
      </p:sp>
      <p:sp>
        <p:nvSpPr>
          <p:cNvPr id="8" name="Segnaposto piè di pagina 7"/>
          <p:cNvSpPr>
            <a:spLocks noGrp="1"/>
          </p:cNvSpPr>
          <p:nvPr>
            <p:ph type="ftr" sz="quarter" idx="11"/>
          </p:nvPr>
        </p:nvSpPr>
        <p:spPr>
          <a:xfrm>
            <a:off x="3124200" y="6356350"/>
            <a:ext cx="2895600" cy="365125"/>
          </a:xfrm>
          <a:prstGeom prst="rect">
            <a:avLst/>
          </a:prstGeom>
        </p:spPr>
        <p:txBody>
          <a:bodyPr/>
          <a:lstStyle/>
          <a:p>
            <a:endParaRPr lang="it-IT"/>
          </a:p>
        </p:txBody>
      </p:sp>
      <p:sp>
        <p:nvSpPr>
          <p:cNvPr id="9" name="Segnaposto numero diapositiva 8"/>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840953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21/10/2018</a:t>
            </a:fld>
            <a:endParaRPr lang="it-IT"/>
          </a:p>
        </p:txBody>
      </p:sp>
      <p:sp>
        <p:nvSpPr>
          <p:cNvPr id="4" name="Segnaposto piè di pagina 3"/>
          <p:cNvSpPr>
            <a:spLocks noGrp="1"/>
          </p:cNvSpPr>
          <p:nvPr>
            <p:ph type="ftr" sz="quarter" idx="11"/>
          </p:nvPr>
        </p:nvSpPr>
        <p:spPr>
          <a:xfrm>
            <a:off x="3124200" y="6356350"/>
            <a:ext cx="2895600" cy="365125"/>
          </a:xfrm>
          <a:prstGeom prst="rect">
            <a:avLst/>
          </a:prstGeom>
        </p:spPr>
        <p:txBody>
          <a:bodyPr/>
          <a:lstStyle/>
          <a:p>
            <a:endParaRPr lang="it-IT"/>
          </a:p>
        </p:txBody>
      </p:sp>
      <p:sp>
        <p:nvSpPr>
          <p:cNvPr id="5" name="Segnaposto numero diapositiva 4"/>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478442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21/10/2018</a:t>
            </a:fld>
            <a:endParaRPr lang="it-IT"/>
          </a:p>
        </p:txBody>
      </p:sp>
      <p:sp>
        <p:nvSpPr>
          <p:cNvPr id="3" name="Segnaposto piè di pagina 2"/>
          <p:cNvSpPr>
            <a:spLocks noGrp="1"/>
          </p:cNvSpPr>
          <p:nvPr>
            <p:ph type="ftr" sz="quarter" idx="11"/>
          </p:nvPr>
        </p:nvSpPr>
        <p:spPr>
          <a:xfrm>
            <a:off x="3124200" y="6356350"/>
            <a:ext cx="2895600" cy="365125"/>
          </a:xfrm>
          <a:prstGeom prst="rect">
            <a:avLst/>
          </a:prstGeom>
        </p:spPr>
        <p:txBody>
          <a:bodyPr/>
          <a:lstStyle/>
          <a:p>
            <a:endParaRPr lang="it-IT"/>
          </a:p>
        </p:txBody>
      </p:sp>
      <p:sp>
        <p:nvSpPr>
          <p:cNvPr id="4" name="Segnaposto numero diapositiva 3"/>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25977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21/10/2018</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867585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21/10/2018</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548063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288521" y="139166"/>
            <a:ext cx="8581043" cy="840400"/>
          </a:xfrm>
          <a:prstGeom prst="rect">
            <a:avLst/>
          </a:prstGeom>
        </p:spPr>
        <p:txBody>
          <a:bodyPr vert="horz" lIns="91440" tIns="45720" rIns="91440" bIns="45720" rtlCol="0" anchor="t" anchorCtr="0">
            <a:normAutofit/>
          </a:bodyPr>
          <a:lstStyle/>
          <a:p>
            <a:r>
              <a:rPr lang="it-IT" dirty="0"/>
              <a:t>Fare clic per modificare stile</a:t>
            </a:r>
          </a:p>
        </p:txBody>
      </p:sp>
      <p:sp>
        <p:nvSpPr>
          <p:cNvPr id="3" name="Segnaposto testo 2"/>
          <p:cNvSpPr>
            <a:spLocks noGrp="1"/>
          </p:cNvSpPr>
          <p:nvPr>
            <p:ph type="body" idx="1"/>
          </p:nvPr>
        </p:nvSpPr>
        <p:spPr>
          <a:xfrm>
            <a:off x="457200" y="1600200"/>
            <a:ext cx="8143452" cy="4525963"/>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111961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l.facebook.com/l.php?u=https%3A%2F%2F2018.spaceappschallenge.org%2Fchallenges%2Fcan-you-build%2Fdesign-based-nature-fusion%2Fteams%2Fhello-debris%2Fproject&amp;h=AT1yXx7gYlr2HS0tcwCCBOfeV46uZElX9TlX0PmdGJQfSG9BS-n9Gv0_1CRmW8IP4jon14hRfHDqMV5v9mFSCWrGPNyBrlENLt1kBYrOYz-Zegic5Y8l3j71JVzBM29ESVkr0Q"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7598" b="14682"/>
          <a:stretch/>
        </p:blipFill>
        <p:spPr bwMode="auto">
          <a:xfrm>
            <a:off x="0" y="0"/>
            <a:ext cx="914400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4"/>
          <p:cNvSpPr>
            <a:spLocks noGrp="1"/>
          </p:cNvSpPr>
          <p:nvPr>
            <p:ph type="ctrTitle" idx="4294967295"/>
          </p:nvPr>
        </p:nvSpPr>
        <p:spPr>
          <a:xfrm>
            <a:off x="641534" y="4149725"/>
            <a:ext cx="7772400" cy="968375"/>
          </a:xfrm>
        </p:spPr>
        <p:txBody>
          <a:bodyPr>
            <a:noAutofit/>
          </a:bodyPr>
          <a:lstStyle/>
          <a:p>
            <a:pPr algn="ctr"/>
            <a:r>
              <a:rPr lang="it-IT" sz="2800" dirty="0"/>
              <a:t>Titolo presentazione</a:t>
            </a:r>
            <a:br>
              <a:rPr lang="it-IT" sz="2800" dirty="0"/>
            </a:br>
            <a:r>
              <a:rPr lang="it-IT" sz="2800" dirty="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dirty="0">
                <a:solidFill>
                  <a:schemeClr val="bg1"/>
                </a:solidFill>
              </a:rPr>
              <a:t>Milano, XX mese 20XX</a:t>
            </a:r>
          </a:p>
          <a:p>
            <a:endParaRPr lang="it-IT" dirty="0"/>
          </a:p>
        </p:txBody>
      </p:sp>
      <p:pic>
        <p:nvPicPr>
          <p:cNvPr id="1028" name="Picture 4" descr="Y:\IMMAGINE _COORDINATA_2014\LOGO_UFFICIALE\01_Polimi_centrato\eps\01_Polimi_centrato_COL_negativ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4725" y="1996654"/>
            <a:ext cx="2133600" cy="1573118"/>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0" y="3863414"/>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t> </a:t>
            </a:r>
          </a:p>
        </p:txBody>
      </p:sp>
      <p:grpSp>
        <p:nvGrpSpPr>
          <p:cNvPr id="10" name="Gruppo 9"/>
          <p:cNvGrpSpPr/>
          <p:nvPr/>
        </p:nvGrpSpPr>
        <p:grpSpPr>
          <a:xfrm>
            <a:off x="48007" y="3816351"/>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655514" y="3843750"/>
            <a:ext cx="7772400" cy="1121749"/>
          </a:xfrm>
          <a:prstGeom prst="rect">
            <a:avLst/>
          </a:prstGeom>
        </p:spPr>
        <p:txBody>
          <a:bodyPr>
            <a:norm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pPr algn="ctr"/>
            <a:r>
              <a:rPr lang="it-IT" sz="2800" dirty="0"/>
              <a:t>DESIGN BY NATURE</a:t>
            </a:r>
          </a:p>
          <a:p>
            <a:pPr algn="ctr"/>
            <a:r>
              <a:rPr lang="it-IT" sz="1800" dirty="0"/>
              <a:t>ASTROHORNET: </a:t>
            </a:r>
            <a:r>
              <a:rPr lang="it-IT" sz="1800" b="0" dirty="0"/>
              <a:t>AUTONOMOUS FREE-FLYER ASSISTED BY INTELLIGENT DAMAGE LOCALIZATION SYSTEM</a:t>
            </a:r>
          </a:p>
        </p:txBody>
      </p:sp>
      <p:sp>
        <p:nvSpPr>
          <p:cNvPr id="133" name="Sottotitolo 2"/>
          <p:cNvSpPr txBox="1">
            <a:spLocks/>
          </p:cNvSpPr>
          <p:nvPr/>
        </p:nvSpPr>
        <p:spPr>
          <a:xfrm>
            <a:off x="641534" y="4909625"/>
            <a:ext cx="7772400" cy="1948375"/>
          </a:xfrm>
          <a:prstGeom prst="rect">
            <a:avLst/>
          </a:prstGeom>
        </p:spPr>
        <p:txBody>
          <a:bodyPr/>
          <a:lstStyle>
            <a:lvl1pPr marL="0" indent="0" algn="l" defTabSz="457200" rtl="0" eaLnBrk="1" latinLnBrk="0" hangingPunct="1">
              <a:spcBef>
                <a:spcPct val="20000"/>
              </a:spcBef>
              <a:buFont typeface="Wingdings" charset="2"/>
              <a:buNone/>
              <a:defRPr sz="2200" kern="1200">
                <a:solidFill>
                  <a:schemeClr val="tx1">
                    <a:tint val="75000"/>
                  </a:schemeClr>
                </a:solidFill>
                <a:latin typeface="Arial"/>
                <a:ea typeface="+mn-ea"/>
                <a:cs typeface="Arial"/>
              </a:defRPr>
            </a:lvl1pPr>
            <a:lvl2pPr marL="4572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it-IT" sz="2000" b="1" dirty="0">
                <a:solidFill>
                  <a:schemeClr val="bg1"/>
                </a:solidFill>
              </a:rPr>
              <a:t>HELLO DEBRIS</a:t>
            </a:r>
            <a:r>
              <a:rPr lang="it-IT" dirty="0">
                <a:solidFill>
                  <a:schemeClr val="bg1"/>
                </a:solidFill>
              </a:rPr>
              <a:t>:</a:t>
            </a:r>
          </a:p>
          <a:p>
            <a:r>
              <a:rPr lang="it-IT" sz="1600" dirty="0">
                <a:solidFill>
                  <a:schemeClr val="bg1"/>
                </a:solidFill>
              </a:rPr>
              <a:t>Alberto </a:t>
            </a:r>
            <a:r>
              <a:rPr lang="it-IT" sz="1600" dirty="0" err="1">
                <a:solidFill>
                  <a:schemeClr val="bg1"/>
                </a:solidFill>
              </a:rPr>
              <a:t>Chiaradia</a:t>
            </a:r>
            <a:endParaRPr lang="it-IT" sz="1600" dirty="0">
              <a:solidFill>
                <a:schemeClr val="bg1"/>
              </a:solidFill>
            </a:endParaRPr>
          </a:p>
          <a:p>
            <a:r>
              <a:rPr lang="it-IT" sz="1600" dirty="0">
                <a:solidFill>
                  <a:schemeClr val="bg1"/>
                </a:solidFill>
              </a:rPr>
              <a:t>Ali </a:t>
            </a:r>
            <a:r>
              <a:rPr lang="it-IT" sz="1600" dirty="0" err="1">
                <a:solidFill>
                  <a:schemeClr val="bg1"/>
                </a:solidFill>
              </a:rPr>
              <a:t>Raza</a:t>
            </a:r>
            <a:r>
              <a:rPr lang="it-IT" sz="1600" dirty="0">
                <a:solidFill>
                  <a:schemeClr val="bg1"/>
                </a:solidFill>
              </a:rPr>
              <a:t> </a:t>
            </a:r>
            <a:r>
              <a:rPr lang="it-IT" sz="1600" dirty="0" err="1">
                <a:solidFill>
                  <a:schemeClr val="bg1"/>
                </a:solidFill>
              </a:rPr>
              <a:t>Asghar</a:t>
            </a:r>
            <a:r>
              <a:rPr lang="it-IT" sz="1600" dirty="0">
                <a:solidFill>
                  <a:schemeClr val="bg1"/>
                </a:solidFill>
              </a:rPr>
              <a:t>   </a:t>
            </a:r>
          </a:p>
          <a:p>
            <a:r>
              <a:rPr lang="it-IT" sz="1600" dirty="0">
                <a:solidFill>
                  <a:schemeClr val="bg1"/>
                </a:solidFill>
              </a:rPr>
              <a:t>Andrea Laus</a:t>
            </a:r>
          </a:p>
          <a:p>
            <a:r>
              <a:rPr lang="it-IT" sz="1600" dirty="0" err="1">
                <a:solidFill>
                  <a:schemeClr val="bg1"/>
                </a:solidFill>
              </a:rPr>
              <a:t>Vahid</a:t>
            </a:r>
            <a:r>
              <a:rPr lang="it-IT" sz="1600" dirty="0">
                <a:solidFill>
                  <a:schemeClr val="bg1"/>
                </a:solidFill>
              </a:rPr>
              <a:t> </a:t>
            </a:r>
            <a:r>
              <a:rPr lang="it-IT" sz="1600" dirty="0" err="1">
                <a:solidFill>
                  <a:schemeClr val="bg1"/>
                </a:solidFill>
              </a:rPr>
              <a:t>Nateghi</a:t>
            </a:r>
            <a:endParaRPr lang="it-IT" sz="1600" dirty="0">
              <a:solidFill>
                <a:schemeClr val="bg1"/>
              </a:solidFill>
            </a:endParaRPr>
          </a:p>
          <a:p>
            <a:r>
              <a:rPr lang="it-IT" sz="1600" dirty="0">
                <a:solidFill>
                  <a:schemeClr val="bg1"/>
                </a:solidFill>
              </a:rPr>
              <a:t>Vincenzo Forgione</a:t>
            </a:r>
          </a:p>
        </p:txBody>
      </p:sp>
    </p:spTree>
    <p:extLst>
      <p:ext uri="{BB962C8B-B14F-4D97-AF65-F5344CB8AC3E}">
        <p14:creationId xmlns:p14="http://schemas.microsoft.com/office/powerpoint/2010/main" val="1751112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336B2-60D9-7940-B434-5049F5D4AC48}"/>
              </a:ext>
            </a:extLst>
          </p:cNvPr>
          <p:cNvSpPr>
            <a:spLocks noGrp="1"/>
          </p:cNvSpPr>
          <p:nvPr>
            <p:ph type="title"/>
          </p:nvPr>
        </p:nvSpPr>
        <p:spPr/>
        <p:txBody>
          <a:bodyPr>
            <a:normAutofit/>
          </a:bodyPr>
          <a:lstStyle/>
          <a:p>
            <a:r>
              <a:rPr lang="it-IT" sz="2800" dirty="0"/>
              <a:t>Impact </a:t>
            </a:r>
            <a:r>
              <a:rPr lang="it-IT" sz="2800" dirty="0" err="1"/>
              <a:t>Detection</a:t>
            </a:r>
            <a:endParaRPr lang="it-IT" sz="2800" dirty="0"/>
          </a:p>
        </p:txBody>
      </p:sp>
      <p:sp>
        <p:nvSpPr>
          <p:cNvPr id="11" name="Rectangle 10">
            <a:extLst>
              <a:ext uri="{FF2B5EF4-FFF2-40B4-BE49-F238E27FC236}">
                <a16:creationId xmlns:a16="http://schemas.microsoft.com/office/drawing/2014/main" id="{C26A513C-DFCF-8644-B7AD-DABB775977C7}"/>
              </a:ext>
            </a:extLst>
          </p:cNvPr>
          <p:cNvSpPr/>
          <p:nvPr/>
        </p:nvSpPr>
        <p:spPr>
          <a:xfrm>
            <a:off x="108284" y="6280484"/>
            <a:ext cx="3513221" cy="45720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2" name="TextBox 11">
            <a:extLst>
              <a:ext uri="{FF2B5EF4-FFF2-40B4-BE49-F238E27FC236}">
                <a16:creationId xmlns:a16="http://schemas.microsoft.com/office/drawing/2014/main" id="{6BABBFEA-ACD2-C44A-ADFF-F3193AECC76C}"/>
              </a:ext>
            </a:extLst>
          </p:cNvPr>
          <p:cNvSpPr txBox="1"/>
          <p:nvPr/>
        </p:nvSpPr>
        <p:spPr>
          <a:xfrm>
            <a:off x="108284" y="6324418"/>
            <a:ext cx="623236" cy="369332"/>
          </a:xfrm>
          <a:prstGeom prst="rect">
            <a:avLst/>
          </a:prstGeom>
          <a:noFill/>
        </p:spPr>
        <p:txBody>
          <a:bodyPr wrap="square" rtlCol="0">
            <a:spAutoFit/>
          </a:bodyPr>
          <a:lstStyle/>
          <a:p>
            <a:r>
              <a:rPr lang="it-IT" dirty="0">
                <a:solidFill>
                  <a:schemeClr val="bg1"/>
                </a:solidFill>
              </a:rPr>
              <a:t>10</a:t>
            </a:r>
          </a:p>
        </p:txBody>
      </p:sp>
      <p:sp>
        <p:nvSpPr>
          <p:cNvPr id="16" name="Segnaposto contenuto 15">
            <a:extLst>
              <a:ext uri="{FF2B5EF4-FFF2-40B4-BE49-F238E27FC236}">
                <a16:creationId xmlns:a16="http://schemas.microsoft.com/office/drawing/2014/main" id="{3BAFBB32-023D-4DC0-AB5F-02ED227D12C0}"/>
              </a:ext>
            </a:extLst>
          </p:cNvPr>
          <p:cNvSpPr>
            <a:spLocks noGrp="1"/>
          </p:cNvSpPr>
          <p:nvPr>
            <p:ph idx="1"/>
          </p:nvPr>
        </p:nvSpPr>
        <p:spPr>
          <a:xfrm>
            <a:off x="457200" y="1600200"/>
            <a:ext cx="4438357" cy="4525963"/>
          </a:xfrm>
        </p:spPr>
        <p:txBody>
          <a:bodyPr/>
          <a:lstStyle/>
          <a:p>
            <a:r>
              <a:rPr lang="it-IT" b="1" dirty="0"/>
              <a:t> </a:t>
            </a:r>
          </a:p>
        </p:txBody>
      </p:sp>
      <p:sp>
        <p:nvSpPr>
          <p:cNvPr id="17" name="CasellaDiTesto 16">
            <a:extLst>
              <a:ext uri="{FF2B5EF4-FFF2-40B4-BE49-F238E27FC236}">
                <a16:creationId xmlns:a16="http://schemas.microsoft.com/office/drawing/2014/main" id="{C8BA434F-A3E1-441D-A7CA-3C422CB8F7D1}"/>
              </a:ext>
            </a:extLst>
          </p:cNvPr>
          <p:cNvSpPr txBox="1"/>
          <p:nvPr/>
        </p:nvSpPr>
        <p:spPr>
          <a:xfrm>
            <a:off x="970670" y="1475589"/>
            <a:ext cx="2912012" cy="2246769"/>
          </a:xfrm>
          <a:prstGeom prst="rect">
            <a:avLst/>
          </a:prstGeom>
          <a:noFill/>
        </p:spPr>
        <p:txBody>
          <a:bodyPr wrap="square" rtlCol="0">
            <a:spAutoFit/>
          </a:bodyPr>
          <a:lstStyle/>
          <a:p>
            <a:pPr algn="ctr"/>
            <a:r>
              <a:rPr lang="it-IT" sz="3200" b="1" dirty="0" err="1"/>
              <a:t>Main</a:t>
            </a:r>
            <a:r>
              <a:rPr lang="it-IT" sz="3200" b="1" dirty="0"/>
              <a:t> Body</a:t>
            </a:r>
          </a:p>
          <a:p>
            <a:pPr algn="ctr"/>
            <a:endParaRPr lang="it-IT" sz="2400" dirty="0"/>
          </a:p>
          <a:p>
            <a:pPr algn="ctr"/>
            <a:endParaRPr lang="it-IT" dirty="0"/>
          </a:p>
          <a:p>
            <a:pPr algn="ctr"/>
            <a:endParaRPr lang="it-IT" dirty="0"/>
          </a:p>
          <a:p>
            <a:pPr algn="ctr"/>
            <a:r>
              <a:rPr lang="it-IT" sz="2400" dirty="0"/>
              <a:t>Sensor Net </a:t>
            </a:r>
            <a:r>
              <a:rPr lang="it-IT" sz="2400" dirty="0" err="1"/>
              <a:t>Integrated</a:t>
            </a:r>
            <a:r>
              <a:rPr lang="it-IT" sz="2400" dirty="0"/>
              <a:t> </a:t>
            </a:r>
            <a:r>
              <a:rPr lang="it-IT" sz="2400" dirty="0" err="1"/>
              <a:t>into</a:t>
            </a:r>
            <a:r>
              <a:rPr lang="it-IT" sz="2400" dirty="0"/>
              <a:t> </a:t>
            </a:r>
            <a:r>
              <a:rPr lang="it-IT" sz="2400" dirty="0" err="1"/>
              <a:t>Structures</a:t>
            </a:r>
            <a:r>
              <a:rPr lang="it-IT" sz="2400" dirty="0"/>
              <a:t> </a:t>
            </a:r>
            <a:endParaRPr lang="en-GB" sz="2400" dirty="0"/>
          </a:p>
        </p:txBody>
      </p:sp>
      <p:sp>
        <p:nvSpPr>
          <p:cNvPr id="18" name="Freccia a sinistra 17">
            <a:extLst>
              <a:ext uri="{FF2B5EF4-FFF2-40B4-BE49-F238E27FC236}">
                <a16:creationId xmlns:a16="http://schemas.microsoft.com/office/drawing/2014/main" id="{7DBF2D27-ABCB-4A3E-A6D8-67B22CBCA878}"/>
              </a:ext>
            </a:extLst>
          </p:cNvPr>
          <p:cNvSpPr/>
          <p:nvPr/>
        </p:nvSpPr>
        <p:spPr>
          <a:xfrm rot="16200000">
            <a:off x="2126231" y="2266657"/>
            <a:ext cx="600894" cy="353213"/>
          </a:xfrm>
          <a:prstGeom prst="leftArrow">
            <a:avLst>
              <a:gd name="adj1" fmla="val 25867"/>
              <a:gd name="adj2" fmla="val 66822"/>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dirty="0"/>
          </a:p>
        </p:txBody>
      </p:sp>
      <p:sp>
        <p:nvSpPr>
          <p:cNvPr id="19" name="CasellaDiTesto 18">
            <a:extLst>
              <a:ext uri="{FF2B5EF4-FFF2-40B4-BE49-F238E27FC236}">
                <a16:creationId xmlns:a16="http://schemas.microsoft.com/office/drawing/2014/main" id="{DDD24A7E-F35A-44F5-A5C8-55E26F22D942}"/>
              </a:ext>
            </a:extLst>
          </p:cNvPr>
          <p:cNvSpPr txBox="1"/>
          <p:nvPr/>
        </p:nvSpPr>
        <p:spPr>
          <a:xfrm>
            <a:off x="5261317" y="1475589"/>
            <a:ext cx="2912012" cy="1877437"/>
          </a:xfrm>
          <a:prstGeom prst="rect">
            <a:avLst/>
          </a:prstGeom>
          <a:noFill/>
        </p:spPr>
        <p:txBody>
          <a:bodyPr wrap="square" rtlCol="0">
            <a:spAutoFit/>
          </a:bodyPr>
          <a:lstStyle/>
          <a:p>
            <a:pPr algn="ctr"/>
            <a:r>
              <a:rPr lang="it-IT" sz="3200" b="1" dirty="0" err="1"/>
              <a:t>Panels</a:t>
            </a:r>
            <a:endParaRPr lang="it-IT" sz="3200" b="1" dirty="0"/>
          </a:p>
          <a:p>
            <a:pPr algn="ctr"/>
            <a:endParaRPr lang="it-IT" sz="2400" dirty="0"/>
          </a:p>
          <a:p>
            <a:pPr algn="ctr"/>
            <a:endParaRPr lang="it-IT" dirty="0"/>
          </a:p>
          <a:p>
            <a:pPr algn="ctr"/>
            <a:endParaRPr lang="it-IT" dirty="0"/>
          </a:p>
          <a:p>
            <a:pPr algn="ctr"/>
            <a:r>
              <a:rPr lang="it-IT" sz="2400" dirty="0"/>
              <a:t>Machine Learning</a:t>
            </a:r>
            <a:endParaRPr lang="en-GB" sz="2400" dirty="0"/>
          </a:p>
        </p:txBody>
      </p:sp>
      <p:sp>
        <p:nvSpPr>
          <p:cNvPr id="20" name="Freccia a sinistra 19">
            <a:extLst>
              <a:ext uri="{FF2B5EF4-FFF2-40B4-BE49-F238E27FC236}">
                <a16:creationId xmlns:a16="http://schemas.microsoft.com/office/drawing/2014/main" id="{C722D45B-F2B7-4903-9F3A-C50710E0868B}"/>
              </a:ext>
            </a:extLst>
          </p:cNvPr>
          <p:cNvSpPr/>
          <p:nvPr/>
        </p:nvSpPr>
        <p:spPr>
          <a:xfrm rot="16200000">
            <a:off x="6416876" y="2237700"/>
            <a:ext cx="600894" cy="353213"/>
          </a:xfrm>
          <a:prstGeom prst="leftArrow">
            <a:avLst>
              <a:gd name="adj1" fmla="val 25867"/>
              <a:gd name="adj2" fmla="val 66822"/>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dirty="0"/>
          </a:p>
        </p:txBody>
      </p:sp>
      <p:pic>
        <p:nvPicPr>
          <p:cNvPr id="26" name="Immagine 25">
            <a:extLst>
              <a:ext uri="{FF2B5EF4-FFF2-40B4-BE49-F238E27FC236}">
                <a16:creationId xmlns:a16="http://schemas.microsoft.com/office/drawing/2014/main" id="{AE630507-B324-4DB0-9CED-BB89D833CF60}"/>
              </a:ext>
            </a:extLst>
          </p:cNvPr>
          <p:cNvPicPr>
            <a:picLocks noChangeAspect="1"/>
          </p:cNvPicPr>
          <p:nvPr/>
        </p:nvPicPr>
        <p:blipFill>
          <a:blip r:embed="rId2"/>
          <a:stretch>
            <a:fillRect/>
          </a:stretch>
        </p:blipFill>
        <p:spPr>
          <a:xfrm>
            <a:off x="288521" y="4027034"/>
            <a:ext cx="4510639" cy="1355377"/>
          </a:xfrm>
          <a:prstGeom prst="rect">
            <a:avLst/>
          </a:prstGeom>
        </p:spPr>
      </p:pic>
      <p:pic>
        <p:nvPicPr>
          <p:cNvPr id="28" name="Immagine 27">
            <a:extLst>
              <a:ext uri="{FF2B5EF4-FFF2-40B4-BE49-F238E27FC236}">
                <a16:creationId xmlns:a16="http://schemas.microsoft.com/office/drawing/2014/main" id="{B05A806F-7994-480B-A64E-5CD74E69D593}"/>
              </a:ext>
            </a:extLst>
          </p:cNvPr>
          <p:cNvPicPr>
            <a:picLocks noChangeAspect="1"/>
          </p:cNvPicPr>
          <p:nvPr/>
        </p:nvPicPr>
        <p:blipFill>
          <a:blip r:embed="rId3"/>
          <a:stretch>
            <a:fillRect/>
          </a:stretch>
        </p:blipFill>
        <p:spPr>
          <a:xfrm>
            <a:off x="5008098" y="3802985"/>
            <a:ext cx="3418449" cy="1709225"/>
          </a:xfrm>
          <a:prstGeom prst="rect">
            <a:avLst/>
          </a:prstGeom>
        </p:spPr>
      </p:pic>
    </p:spTree>
    <p:extLst>
      <p:ext uri="{BB962C8B-B14F-4D97-AF65-F5344CB8AC3E}">
        <p14:creationId xmlns:p14="http://schemas.microsoft.com/office/powerpoint/2010/main" val="3355382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3AEBC6F-B153-432F-85D3-D7F1D41E207A}"/>
              </a:ext>
            </a:extLst>
          </p:cNvPr>
          <p:cNvSpPr>
            <a:spLocks noGrp="1"/>
          </p:cNvSpPr>
          <p:nvPr>
            <p:ph type="title"/>
          </p:nvPr>
        </p:nvSpPr>
        <p:spPr>
          <a:xfrm>
            <a:off x="288521" y="251707"/>
            <a:ext cx="8581043" cy="840400"/>
          </a:xfrm>
        </p:spPr>
        <p:txBody>
          <a:bodyPr>
            <a:normAutofit/>
          </a:bodyPr>
          <a:lstStyle/>
          <a:p>
            <a:r>
              <a:rPr lang="it-IT" sz="2800" dirty="0"/>
              <a:t>Impact </a:t>
            </a:r>
            <a:r>
              <a:rPr lang="it-IT" sz="2800" dirty="0" err="1"/>
              <a:t>Detection</a:t>
            </a:r>
            <a:endParaRPr lang="en-GB" sz="2400" dirty="0"/>
          </a:p>
        </p:txBody>
      </p:sp>
      <p:sp>
        <p:nvSpPr>
          <p:cNvPr id="3" name="Segnaposto contenuto 2">
            <a:extLst>
              <a:ext uri="{FF2B5EF4-FFF2-40B4-BE49-F238E27FC236}">
                <a16:creationId xmlns:a16="http://schemas.microsoft.com/office/drawing/2014/main" id="{8C6E9AF6-A5C8-454D-8807-019A2DE5FCC2}"/>
              </a:ext>
            </a:extLst>
          </p:cNvPr>
          <p:cNvSpPr>
            <a:spLocks noGrp="1"/>
          </p:cNvSpPr>
          <p:nvPr>
            <p:ph idx="1"/>
          </p:nvPr>
        </p:nvSpPr>
        <p:spPr>
          <a:xfrm>
            <a:off x="457200" y="1435570"/>
            <a:ext cx="8323726" cy="4525963"/>
          </a:xfrm>
        </p:spPr>
        <p:txBody>
          <a:bodyPr/>
          <a:lstStyle/>
          <a:p>
            <a:r>
              <a:rPr lang="it-IT" b="1" dirty="0"/>
              <a:t>Net of </a:t>
            </a:r>
            <a:r>
              <a:rPr lang="it-IT" b="1" dirty="0" err="1"/>
              <a:t>Structures</a:t>
            </a:r>
            <a:endParaRPr lang="it-IT" b="1" dirty="0"/>
          </a:p>
          <a:p>
            <a:endParaRPr lang="it-IT" dirty="0"/>
          </a:p>
          <a:p>
            <a:r>
              <a:rPr lang="en-US" sz="2000" dirty="0"/>
              <a:t>We want to build a grid of circuit sensor around the satellite, integrating it with shielding structure in actual development. It consists in sensors systems that will use different parallel layers of conductive material alternated with layers of a polymeric flexible materials.</a:t>
            </a:r>
          </a:p>
          <a:p>
            <a:endParaRPr lang="en-US" sz="2000" dirty="0"/>
          </a:p>
          <a:p>
            <a:endParaRPr lang="en-US" sz="1600" i="1" dirty="0"/>
          </a:p>
          <a:p>
            <a:endParaRPr lang="en-US" sz="1600" i="1" dirty="0"/>
          </a:p>
          <a:p>
            <a:endParaRPr lang="en-US" sz="1600" i="1" dirty="0"/>
          </a:p>
          <a:p>
            <a:endParaRPr lang="en-US" sz="1600" i="1" dirty="0"/>
          </a:p>
          <a:p>
            <a:r>
              <a:rPr lang="en-US" sz="1600" i="1" dirty="0"/>
              <a:t>[Credits, </a:t>
            </a:r>
            <a:r>
              <a:rPr lang="en-US" sz="1600" i="1" dirty="0" err="1"/>
              <a:t>A.Francesconi</a:t>
            </a:r>
            <a:r>
              <a:rPr lang="en-US" sz="1600" i="1" dirty="0"/>
              <a:t>, </a:t>
            </a:r>
            <a:r>
              <a:rPr lang="en-US" sz="1600" i="1" dirty="0" err="1"/>
              <a:t>Università</a:t>
            </a:r>
            <a:r>
              <a:rPr lang="en-US" sz="1600" i="1" dirty="0"/>
              <a:t> di Padova]</a:t>
            </a:r>
            <a:endParaRPr lang="en-GB" sz="1600" i="1" dirty="0"/>
          </a:p>
          <a:p>
            <a:endParaRPr lang="it-IT" dirty="0"/>
          </a:p>
          <a:p>
            <a:endParaRPr lang="it-IT" dirty="0"/>
          </a:p>
          <a:p>
            <a:endParaRPr lang="en-GB" dirty="0"/>
          </a:p>
        </p:txBody>
      </p:sp>
      <p:pic>
        <p:nvPicPr>
          <p:cNvPr id="5" name="Immagine 4">
            <a:extLst>
              <a:ext uri="{FF2B5EF4-FFF2-40B4-BE49-F238E27FC236}">
                <a16:creationId xmlns:a16="http://schemas.microsoft.com/office/drawing/2014/main" id="{021091C0-FDEB-4A21-8DE6-CD44F2408991}"/>
              </a:ext>
            </a:extLst>
          </p:cNvPr>
          <p:cNvPicPr>
            <a:picLocks noChangeAspect="1"/>
          </p:cNvPicPr>
          <p:nvPr/>
        </p:nvPicPr>
        <p:blipFill>
          <a:blip r:embed="rId2"/>
          <a:stretch>
            <a:fillRect/>
          </a:stretch>
        </p:blipFill>
        <p:spPr>
          <a:xfrm>
            <a:off x="4963904" y="3677547"/>
            <a:ext cx="3722896" cy="2283986"/>
          </a:xfrm>
          <a:prstGeom prst="rect">
            <a:avLst/>
          </a:prstGeom>
        </p:spPr>
      </p:pic>
      <p:grpSp>
        <p:nvGrpSpPr>
          <p:cNvPr id="6" name="Gruppo 5">
            <a:extLst>
              <a:ext uri="{FF2B5EF4-FFF2-40B4-BE49-F238E27FC236}">
                <a16:creationId xmlns:a16="http://schemas.microsoft.com/office/drawing/2014/main" id="{D40CD431-FBF0-4676-B133-726FB790391B}"/>
              </a:ext>
            </a:extLst>
          </p:cNvPr>
          <p:cNvGrpSpPr/>
          <p:nvPr/>
        </p:nvGrpSpPr>
        <p:grpSpPr>
          <a:xfrm>
            <a:off x="108283" y="6280484"/>
            <a:ext cx="3513222" cy="457200"/>
            <a:chOff x="108283" y="6280484"/>
            <a:chExt cx="3513222" cy="457200"/>
          </a:xfrm>
        </p:grpSpPr>
        <p:sp>
          <p:nvSpPr>
            <p:cNvPr id="7" name="Rectangle 11">
              <a:extLst>
                <a:ext uri="{FF2B5EF4-FFF2-40B4-BE49-F238E27FC236}">
                  <a16:creationId xmlns:a16="http://schemas.microsoft.com/office/drawing/2014/main" id="{2768A372-FFAB-4F6C-89E2-138DF39E99B1}"/>
                </a:ext>
              </a:extLst>
            </p:cNvPr>
            <p:cNvSpPr/>
            <p:nvPr/>
          </p:nvSpPr>
          <p:spPr>
            <a:xfrm>
              <a:off x="108284" y="6280484"/>
              <a:ext cx="3513221" cy="45720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8" name="TextBox 3">
              <a:extLst>
                <a:ext uri="{FF2B5EF4-FFF2-40B4-BE49-F238E27FC236}">
                  <a16:creationId xmlns:a16="http://schemas.microsoft.com/office/drawing/2014/main" id="{F0D2309B-EAEA-47EB-9E35-943B6DD949AD}"/>
                </a:ext>
              </a:extLst>
            </p:cNvPr>
            <p:cNvSpPr txBox="1"/>
            <p:nvPr/>
          </p:nvSpPr>
          <p:spPr>
            <a:xfrm>
              <a:off x="108283" y="6324418"/>
              <a:ext cx="468491" cy="369332"/>
            </a:xfrm>
            <a:prstGeom prst="rect">
              <a:avLst/>
            </a:prstGeom>
            <a:noFill/>
          </p:spPr>
          <p:txBody>
            <a:bodyPr wrap="square" rtlCol="0">
              <a:spAutoFit/>
            </a:bodyPr>
            <a:lstStyle/>
            <a:p>
              <a:r>
                <a:rPr lang="it-IT" dirty="0">
                  <a:solidFill>
                    <a:schemeClr val="bg1"/>
                  </a:solidFill>
                </a:rPr>
                <a:t>11</a:t>
              </a:r>
            </a:p>
          </p:txBody>
        </p:sp>
      </p:grpSp>
    </p:spTree>
    <p:extLst>
      <p:ext uri="{BB962C8B-B14F-4D97-AF65-F5344CB8AC3E}">
        <p14:creationId xmlns:p14="http://schemas.microsoft.com/office/powerpoint/2010/main" val="1050962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7C62159-48F2-4B08-9496-9065E4A5E5C3}"/>
              </a:ext>
            </a:extLst>
          </p:cNvPr>
          <p:cNvSpPr>
            <a:spLocks noGrp="1"/>
          </p:cNvSpPr>
          <p:nvPr>
            <p:ph type="title"/>
          </p:nvPr>
        </p:nvSpPr>
        <p:spPr>
          <a:xfrm>
            <a:off x="281478" y="311637"/>
            <a:ext cx="8581043" cy="840400"/>
          </a:xfrm>
        </p:spPr>
        <p:txBody>
          <a:bodyPr/>
          <a:lstStyle/>
          <a:p>
            <a:r>
              <a:rPr lang="it-IT" dirty="0">
                <a:solidFill>
                  <a:srgbClr val="FFC000"/>
                </a:solidFill>
                <a:effectLst>
                  <a:outerShdw blurRad="38100" dist="38100" dir="2700000" algn="tl">
                    <a:srgbClr val="000000">
                      <a:alpha val="43137"/>
                    </a:srgbClr>
                  </a:outerShdw>
                </a:effectLst>
              </a:rPr>
              <a:t>TECHNOLOGY: </a:t>
            </a:r>
            <a:r>
              <a:rPr lang="it-IT" dirty="0" err="1">
                <a:solidFill>
                  <a:srgbClr val="FFC000"/>
                </a:solidFill>
                <a:effectLst>
                  <a:outerShdw blurRad="38100" dist="38100" dir="2700000" algn="tl">
                    <a:srgbClr val="000000">
                      <a:alpha val="43137"/>
                    </a:srgbClr>
                  </a:outerShdw>
                </a:effectLst>
              </a:rPr>
              <a:t>graphene</a:t>
            </a:r>
            <a:r>
              <a:rPr lang="it-IT" dirty="0">
                <a:solidFill>
                  <a:srgbClr val="FFC000"/>
                </a:solidFill>
                <a:effectLst>
                  <a:outerShdw blurRad="38100" dist="38100" dir="2700000" algn="tl">
                    <a:srgbClr val="000000">
                      <a:alpha val="43137"/>
                    </a:srgbClr>
                  </a:outerShdw>
                </a:effectLst>
              </a:rPr>
              <a:t> in </a:t>
            </a:r>
            <a:r>
              <a:rPr lang="it-IT" dirty="0" err="1">
                <a:solidFill>
                  <a:srgbClr val="FFC000"/>
                </a:solidFill>
                <a:effectLst>
                  <a:outerShdw blurRad="38100" dist="38100" dir="2700000" algn="tl">
                    <a:srgbClr val="000000">
                      <a:alpha val="43137"/>
                    </a:srgbClr>
                  </a:outerShdw>
                </a:effectLst>
              </a:rPr>
              <a:t>conductive</a:t>
            </a:r>
            <a:r>
              <a:rPr lang="it-IT" dirty="0">
                <a:solidFill>
                  <a:srgbClr val="FFC000"/>
                </a:solidFill>
                <a:effectLst>
                  <a:outerShdw blurRad="38100" dist="38100" dir="2700000" algn="tl">
                    <a:srgbClr val="000000">
                      <a:alpha val="43137"/>
                    </a:srgbClr>
                  </a:outerShdw>
                </a:effectLst>
              </a:rPr>
              <a:t> multi-</a:t>
            </a:r>
            <a:r>
              <a:rPr lang="it-IT" dirty="0" err="1">
                <a:solidFill>
                  <a:srgbClr val="FFC000"/>
                </a:solidFill>
                <a:effectLst>
                  <a:outerShdw blurRad="38100" dist="38100" dir="2700000" algn="tl">
                    <a:srgbClr val="000000">
                      <a:alpha val="43137"/>
                    </a:srgbClr>
                  </a:outerShdw>
                </a:effectLst>
              </a:rPr>
              <a:t>layered</a:t>
            </a:r>
            <a:r>
              <a:rPr lang="it-IT" dirty="0">
                <a:solidFill>
                  <a:srgbClr val="FFC000"/>
                </a:solidFill>
                <a:effectLst>
                  <a:outerShdw blurRad="38100" dist="38100" dir="2700000" algn="tl">
                    <a:srgbClr val="000000">
                      <a:alpha val="43137"/>
                    </a:srgbClr>
                  </a:outerShdw>
                </a:effectLst>
              </a:rPr>
              <a:t> </a:t>
            </a:r>
            <a:r>
              <a:rPr lang="it-IT" dirty="0" err="1">
                <a:solidFill>
                  <a:srgbClr val="FFC000"/>
                </a:solidFill>
                <a:effectLst>
                  <a:outerShdw blurRad="38100" dist="38100" dir="2700000" algn="tl">
                    <a:srgbClr val="000000">
                      <a:alpha val="43137"/>
                    </a:srgbClr>
                  </a:outerShdw>
                </a:effectLst>
              </a:rPr>
              <a:t>circuits</a:t>
            </a:r>
            <a:endParaRPr lang="en-GB" dirty="0">
              <a:solidFill>
                <a:srgbClr val="FFC000"/>
              </a:solidFill>
              <a:effectLst>
                <a:outerShdw blurRad="38100" dist="38100" dir="2700000" algn="tl">
                  <a:srgbClr val="000000">
                    <a:alpha val="43137"/>
                  </a:srgbClr>
                </a:outerShdw>
              </a:effectLst>
            </a:endParaRPr>
          </a:p>
        </p:txBody>
      </p:sp>
      <p:sp>
        <p:nvSpPr>
          <p:cNvPr id="3" name="Segnaposto contenuto 2">
            <a:extLst>
              <a:ext uri="{FF2B5EF4-FFF2-40B4-BE49-F238E27FC236}">
                <a16:creationId xmlns:a16="http://schemas.microsoft.com/office/drawing/2014/main" id="{69A3558C-8B8B-4618-AFA9-8FA912CC8005}"/>
              </a:ext>
            </a:extLst>
          </p:cNvPr>
          <p:cNvSpPr>
            <a:spLocks noGrp="1"/>
          </p:cNvSpPr>
          <p:nvPr>
            <p:ph idx="1"/>
          </p:nvPr>
        </p:nvSpPr>
        <p:spPr>
          <a:xfrm>
            <a:off x="281478" y="1375117"/>
            <a:ext cx="8323726" cy="4525963"/>
          </a:xfrm>
        </p:spPr>
        <p:txBody>
          <a:bodyPr/>
          <a:lstStyle/>
          <a:p>
            <a:r>
              <a:rPr lang="en-US" sz="2000" dirty="0"/>
              <a:t>“…we find that the in-plane electronic thermal conductivity </a:t>
            </a:r>
            <a:r>
              <a:rPr lang="en-US" sz="2000" dirty="0" err="1"/>
              <a:t>κ</a:t>
            </a:r>
            <a:r>
              <a:rPr lang="en-US" sz="2000" baseline="-25000" dirty="0" err="1"/>
              <a:t>e</a:t>
            </a:r>
            <a:r>
              <a:rPr lang="en-US" sz="2000" dirty="0"/>
              <a:t> of doped graphene is ∼300 W/</a:t>
            </a:r>
            <a:r>
              <a:rPr lang="en-US" sz="2000" dirty="0" err="1"/>
              <a:t>mK</a:t>
            </a:r>
            <a:r>
              <a:rPr lang="en-US" sz="2000" dirty="0"/>
              <a:t> at room temperature, independently of doping. This result is much larger than expected and comparable to the total thermal conductivity of typical metals, contributing ∼10% to the total thermal conductivity of bulk graphene. “</a:t>
            </a:r>
          </a:p>
          <a:p>
            <a:endParaRPr lang="en-GB" dirty="0"/>
          </a:p>
          <a:p>
            <a:r>
              <a:rPr lang="en-US" sz="1600" dirty="0"/>
              <a:t>[“ The Electronic Thermal Conductivity of Graphene”, Tae Yun Kim, Cheol-Hwan Park, and Nicola Marzari</a:t>
            </a:r>
            <a:r>
              <a:rPr lang="en-US" sz="1600" baseline="30000" dirty="0"/>
              <a:t> </a:t>
            </a:r>
            <a:r>
              <a:rPr lang="en-US" sz="1600" dirty="0"/>
              <a:t>” Seoul National University]</a:t>
            </a:r>
            <a:endParaRPr lang="en-GB" sz="1600" dirty="0"/>
          </a:p>
          <a:p>
            <a:endParaRPr lang="en-GB" dirty="0"/>
          </a:p>
        </p:txBody>
      </p:sp>
      <p:sp>
        <p:nvSpPr>
          <p:cNvPr id="4" name="Rectangle 11">
            <a:extLst>
              <a:ext uri="{FF2B5EF4-FFF2-40B4-BE49-F238E27FC236}">
                <a16:creationId xmlns:a16="http://schemas.microsoft.com/office/drawing/2014/main" id="{D4217503-8C33-41A4-98F9-BF65EC3C978D}"/>
              </a:ext>
            </a:extLst>
          </p:cNvPr>
          <p:cNvSpPr/>
          <p:nvPr/>
        </p:nvSpPr>
        <p:spPr>
          <a:xfrm>
            <a:off x="108284" y="6280484"/>
            <a:ext cx="3513221" cy="45720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5" name="Rectangle 11">
            <a:extLst>
              <a:ext uri="{FF2B5EF4-FFF2-40B4-BE49-F238E27FC236}">
                <a16:creationId xmlns:a16="http://schemas.microsoft.com/office/drawing/2014/main" id="{0756806D-2517-4D93-BD56-2AE08C61EBE6}"/>
              </a:ext>
            </a:extLst>
          </p:cNvPr>
          <p:cNvSpPr/>
          <p:nvPr/>
        </p:nvSpPr>
        <p:spPr>
          <a:xfrm>
            <a:off x="281478" y="6280484"/>
            <a:ext cx="3513221" cy="45720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it-IT" dirty="0"/>
              <a:t>12</a:t>
            </a:r>
          </a:p>
        </p:txBody>
      </p:sp>
    </p:spTree>
    <p:extLst>
      <p:ext uri="{BB962C8B-B14F-4D97-AF65-F5344CB8AC3E}">
        <p14:creationId xmlns:p14="http://schemas.microsoft.com/office/powerpoint/2010/main" val="23325303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123D88-FF63-4A2D-81D3-3F22C1A2A1CE}"/>
              </a:ext>
            </a:extLst>
          </p:cNvPr>
          <p:cNvSpPr>
            <a:spLocks noGrp="1"/>
          </p:cNvSpPr>
          <p:nvPr>
            <p:ph type="title"/>
          </p:nvPr>
        </p:nvSpPr>
        <p:spPr>
          <a:xfrm>
            <a:off x="288521" y="311637"/>
            <a:ext cx="8581043" cy="840400"/>
          </a:xfrm>
        </p:spPr>
        <p:txBody>
          <a:bodyPr/>
          <a:lstStyle/>
          <a:p>
            <a:r>
              <a:rPr lang="it-IT" dirty="0">
                <a:solidFill>
                  <a:srgbClr val="FFC000"/>
                </a:solidFill>
                <a:effectLst>
                  <a:outerShdw blurRad="38100" dist="38100" dir="2700000" algn="tl">
                    <a:srgbClr val="000000">
                      <a:alpha val="43137"/>
                    </a:srgbClr>
                  </a:outerShdw>
                </a:effectLst>
              </a:rPr>
              <a:t>TECHNOLOGY: additive manufacturing </a:t>
            </a:r>
            <a:r>
              <a:rPr lang="it-IT" dirty="0" err="1">
                <a:solidFill>
                  <a:srgbClr val="FFC000"/>
                </a:solidFill>
                <a:effectLst>
                  <a:outerShdw blurRad="38100" dist="38100" dir="2700000" algn="tl">
                    <a:srgbClr val="000000">
                      <a:alpha val="43137"/>
                    </a:srgbClr>
                  </a:outerShdw>
                </a:effectLst>
              </a:rPr>
              <a:t>process</a:t>
            </a:r>
            <a:endParaRPr lang="en-GB" dirty="0"/>
          </a:p>
        </p:txBody>
      </p:sp>
      <p:sp>
        <p:nvSpPr>
          <p:cNvPr id="3" name="Segnaposto contenuto 2">
            <a:extLst>
              <a:ext uri="{FF2B5EF4-FFF2-40B4-BE49-F238E27FC236}">
                <a16:creationId xmlns:a16="http://schemas.microsoft.com/office/drawing/2014/main" id="{5E82F7F8-BBFD-4DDA-BF60-C7CFF385C31E}"/>
              </a:ext>
            </a:extLst>
          </p:cNvPr>
          <p:cNvSpPr>
            <a:spLocks noGrp="1"/>
          </p:cNvSpPr>
          <p:nvPr>
            <p:ph idx="1"/>
          </p:nvPr>
        </p:nvSpPr>
        <p:spPr/>
        <p:txBody>
          <a:bodyPr/>
          <a:lstStyle/>
          <a:p>
            <a:r>
              <a:rPr lang="en-GB" sz="2000" dirty="0"/>
              <a:t>“Moreover, since the components are built layer by layer, it is possible to design internal features and</a:t>
            </a:r>
          </a:p>
          <a:p>
            <a:r>
              <a:rPr lang="en-GB" sz="2000" dirty="0"/>
              <a:t>passages that could not be cast or otherwise machined.</a:t>
            </a:r>
          </a:p>
          <a:p>
            <a:r>
              <a:rPr lang="en-GB" sz="2000" dirty="0"/>
              <a:t>…These could have applications in </a:t>
            </a:r>
            <a:r>
              <a:rPr lang="en-GB" sz="2000" dirty="0" err="1"/>
              <a:t>highdemanding</a:t>
            </a:r>
            <a:r>
              <a:rPr lang="en-GB" sz="2000" dirty="0"/>
              <a:t> components, for instance in automotive and aerospace</a:t>
            </a:r>
          </a:p>
          <a:p>
            <a:r>
              <a:rPr lang="en-GB" sz="2000" dirty="0"/>
              <a:t>industries, where it is necessary to improve stiffness, hardness and high temperature properties.”</a:t>
            </a:r>
          </a:p>
          <a:p>
            <a:endParaRPr lang="en-GB" sz="2000" dirty="0"/>
          </a:p>
          <a:p>
            <a:r>
              <a:rPr lang="en-GB" sz="1800" dirty="0"/>
              <a:t>[As it said in https://www.intechopen.com/books/light-metal-alloys-applications/additive-manufacturing-of-al-alloys-and-aluminium-matrix-composites-amcs-]</a:t>
            </a:r>
          </a:p>
        </p:txBody>
      </p:sp>
      <p:sp>
        <p:nvSpPr>
          <p:cNvPr id="4" name="Rectangle 11">
            <a:extLst>
              <a:ext uri="{FF2B5EF4-FFF2-40B4-BE49-F238E27FC236}">
                <a16:creationId xmlns:a16="http://schemas.microsoft.com/office/drawing/2014/main" id="{996A3A23-32C2-4331-9861-E2D2A1D5B3A7}"/>
              </a:ext>
            </a:extLst>
          </p:cNvPr>
          <p:cNvSpPr/>
          <p:nvPr/>
        </p:nvSpPr>
        <p:spPr>
          <a:xfrm>
            <a:off x="108284" y="6280484"/>
            <a:ext cx="3513221" cy="45720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5" name="TextBox 3">
            <a:extLst>
              <a:ext uri="{FF2B5EF4-FFF2-40B4-BE49-F238E27FC236}">
                <a16:creationId xmlns:a16="http://schemas.microsoft.com/office/drawing/2014/main" id="{D241B7E7-F51F-4720-A34D-3D459273410D}"/>
              </a:ext>
            </a:extLst>
          </p:cNvPr>
          <p:cNvSpPr txBox="1"/>
          <p:nvPr/>
        </p:nvSpPr>
        <p:spPr>
          <a:xfrm>
            <a:off x="108284" y="6324418"/>
            <a:ext cx="524762" cy="369332"/>
          </a:xfrm>
          <a:prstGeom prst="rect">
            <a:avLst/>
          </a:prstGeom>
          <a:noFill/>
        </p:spPr>
        <p:txBody>
          <a:bodyPr wrap="square" rtlCol="0">
            <a:spAutoFit/>
          </a:bodyPr>
          <a:lstStyle/>
          <a:p>
            <a:r>
              <a:rPr lang="it-IT" dirty="0">
                <a:solidFill>
                  <a:schemeClr val="bg1"/>
                </a:solidFill>
              </a:rPr>
              <a:t>13</a:t>
            </a:r>
          </a:p>
        </p:txBody>
      </p:sp>
    </p:spTree>
    <p:extLst>
      <p:ext uri="{BB962C8B-B14F-4D97-AF65-F5344CB8AC3E}">
        <p14:creationId xmlns:p14="http://schemas.microsoft.com/office/powerpoint/2010/main" val="2159606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41B216D-61BC-4302-8C3E-E0DE5A15F15F}"/>
              </a:ext>
            </a:extLst>
          </p:cNvPr>
          <p:cNvSpPr>
            <a:spLocks noGrp="1"/>
          </p:cNvSpPr>
          <p:nvPr>
            <p:ph type="title"/>
          </p:nvPr>
        </p:nvSpPr>
        <p:spPr>
          <a:xfrm>
            <a:off x="288521" y="278387"/>
            <a:ext cx="8581043" cy="840400"/>
          </a:xfrm>
        </p:spPr>
        <p:txBody>
          <a:bodyPr>
            <a:normAutofit/>
          </a:bodyPr>
          <a:lstStyle/>
          <a:p>
            <a:r>
              <a:rPr lang="it-IT" sz="2800" dirty="0"/>
              <a:t>Impact </a:t>
            </a:r>
            <a:r>
              <a:rPr lang="it-IT" sz="2800" dirty="0" err="1"/>
              <a:t>Detection</a:t>
            </a:r>
            <a:endParaRPr lang="en-GB" sz="2400" dirty="0"/>
          </a:p>
        </p:txBody>
      </p:sp>
      <p:sp>
        <p:nvSpPr>
          <p:cNvPr id="3" name="Segnaposto contenuto 2">
            <a:extLst>
              <a:ext uri="{FF2B5EF4-FFF2-40B4-BE49-F238E27FC236}">
                <a16:creationId xmlns:a16="http://schemas.microsoft.com/office/drawing/2014/main" id="{62164E27-A905-444E-AD6A-7FCDAFE59513}"/>
              </a:ext>
            </a:extLst>
          </p:cNvPr>
          <p:cNvSpPr>
            <a:spLocks noGrp="1"/>
          </p:cNvSpPr>
          <p:nvPr>
            <p:ph idx="1"/>
          </p:nvPr>
        </p:nvSpPr>
        <p:spPr>
          <a:xfrm>
            <a:off x="457200" y="1487658"/>
            <a:ext cx="8323726" cy="4525963"/>
          </a:xfrm>
        </p:spPr>
        <p:txBody>
          <a:bodyPr/>
          <a:lstStyle/>
          <a:p>
            <a:r>
              <a:rPr lang="it-IT" b="1" dirty="0"/>
              <a:t>Machine Learning</a:t>
            </a:r>
          </a:p>
          <a:p>
            <a:endParaRPr lang="it-IT" dirty="0"/>
          </a:p>
          <a:p>
            <a:r>
              <a:rPr lang="it-IT" sz="2000" dirty="0"/>
              <a:t>By </a:t>
            </a:r>
            <a:r>
              <a:rPr lang="it-IT" sz="2000" dirty="0" err="1"/>
              <a:t>collecting</a:t>
            </a:r>
            <a:r>
              <a:rPr lang="it-IT" sz="2000" dirty="0"/>
              <a:t> </a:t>
            </a:r>
            <a:r>
              <a:rPr lang="it-IT" sz="2000" dirty="0" err="1"/>
              <a:t>many</a:t>
            </a:r>
            <a:r>
              <a:rPr lang="it-IT" sz="2000" dirty="0"/>
              <a:t> images of </a:t>
            </a:r>
            <a:r>
              <a:rPr lang="it-IT" sz="2000" dirty="0" err="1"/>
              <a:t>impacts</a:t>
            </a:r>
            <a:r>
              <a:rPr lang="it-IT" sz="2000" dirty="0"/>
              <a:t> on the solar </a:t>
            </a:r>
            <a:r>
              <a:rPr lang="it-IT" sz="2000" dirty="0" err="1"/>
              <a:t>panels</a:t>
            </a:r>
            <a:r>
              <a:rPr lang="it-IT" sz="2000" dirty="0"/>
              <a:t>, </a:t>
            </a:r>
            <a:r>
              <a:rPr lang="it-IT" sz="2000" dirty="0" err="1"/>
              <a:t>we</a:t>
            </a:r>
            <a:r>
              <a:rPr lang="it-IT" sz="2000" dirty="0"/>
              <a:t> can </a:t>
            </a:r>
            <a:r>
              <a:rPr lang="it-IT" sz="2000" dirty="0" err="1"/>
              <a:t>teach</a:t>
            </a:r>
            <a:r>
              <a:rPr lang="it-IT" sz="2000" dirty="0"/>
              <a:t>  </a:t>
            </a:r>
            <a:r>
              <a:rPr lang="it-IT" sz="2000" dirty="0" err="1"/>
              <a:t>our</a:t>
            </a:r>
            <a:r>
              <a:rPr lang="it-IT" sz="2000" dirty="0"/>
              <a:t> software, </a:t>
            </a:r>
            <a:r>
              <a:rPr lang="it-IT" sz="2000" dirty="0" err="1"/>
              <a:t>through</a:t>
            </a:r>
            <a:r>
              <a:rPr lang="it-IT" sz="2000" dirty="0"/>
              <a:t> the help of </a:t>
            </a:r>
            <a:r>
              <a:rPr lang="it-IT" sz="2000" dirty="0" err="1"/>
              <a:t>cameras</a:t>
            </a:r>
            <a:r>
              <a:rPr lang="it-IT" sz="2000" dirty="0"/>
              <a:t>, to </a:t>
            </a:r>
            <a:r>
              <a:rPr lang="it-IT" sz="2000" dirty="0" err="1"/>
              <a:t>recognize</a:t>
            </a:r>
            <a:r>
              <a:rPr lang="it-IT" sz="2000" dirty="0"/>
              <a:t> </a:t>
            </a:r>
            <a:r>
              <a:rPr lang="it-IT" sz="2000" dirty="0" err="1"/>
              <a:t>whether</a:t>
            </a:r>
            <a:r>
              <a:rPr lang="it-IT" sz="2000" dirty="0"/>
              <a:t> </a:t>
            </a:r>
            <a:r>
              <a:rPr lang="it-IT" sz="2000" dirty="0" err="1"/>
              <a:t>it’s</a:t>
            </a:r>
            <a:r>
              <a:rPr lang="it-IT" sz="2000" dirty="0"/>
              <a:t> </a:t>
            </a:r>
            <a:r>
              <a:rPr lang="it-IT" sz="2000" dirty="0" err="1"/>
              <a:t>broken</a:t>
            </a:r>
            <a:r>
              <a:rPr lang="it-IT" sz="2000" dirty="0"/>
              <a:t> or no.</a:t>
            </a:r>
            <a:endParaRPr lang="it-IT" dirty="0"/>
          </a:p>
        </p:txBody>
      </p:sp>
      <p:pic>
        <p:nvPicPr>
          <p:cNvPr id="4" name="Immagine 3">
            <a:extLst>
              <a:ext uri="{FF2B5EF4-FFF2-40B4-BE49-F238E27FC236}">
                <a16:creationId xmlns:a16="http://schemas.microsoft.com/office/drawing/2014/main" id="{3EEA1595-3C3D-4CB7-ACFD-CEF366D4F884}"/>
              </a:ext>
            </a:extLst>
          </p:cNvPr>
          <p:cNvPicPr>
            <a:picLocks noChangeAspect="1"/>
          </p:cNvPicPr>
          <p:nvPr/>
        </p:nvPicPr>
        <p:blipFill>
          <a:blip r:embed="rId2"/>
          <a:stretch>
            <a:fillRect/>
          </a:stretch>
        </p:blipFill>
        <p:spPr>
          <a:xfrm>
            <a:off x="2835983" y="3863181"/>
            <a:ext cx="3566160" cy="1783080"/>
          </a:xfrm>
          <a:prstGeom prst="rect">
            <a:avLst/>
          </a:prstGeom>
        </p:spPr>
      </p:pic>
      <p:grpSp>
        <p:nvGrpSpPr>
          <p:cNvPr id="5" name="Gruppo 4">
            <a:extLst>
              <a:ext uri="{FF2B5EF4-FFF2-40B4-BE49-F238E27FC236}">
                <a16:creationId xmlns:a16="http://schemas.microsoft.com/office/drawing/2014/main" id="{C4534C56-3BBB-4DE4-9441-38035584BAD2}"/>
              </a:ext>
            </a:extLst>
          </p:cNvPr>
          <p:cNvGrpSpPr/>
          <p:nvPr/>
        </p:nvGrpSpPr>
        <p:grpSpPr>
          <a:xfrm>
            <a:off x="108284" y="6280484"/>
            <a:ext cx="3513221" cy="457200"/>
            <a:chOff x="108284" y="6280484"/>
            <a:chExt cx="3513221" cy="457200"/>
          </a:xfrm>
        </p:grpSpPr>
        <p:sp>
          <p:nvSpPr>
            <p:cNvPr id="6" name="Rectangle 11">
              <a:extLst>
                <a:ext uri="{FF2B5EF4-FFF2-40B4-BE49-F238E27FC236}">
                  <a16:creationId xmlns:a16="http://schemas.microsoft.com/office/drawing/2014/main" id="{CF70698D-B26D-42A4-8201-1071D4EDA21B}"/>
                </a:ext>
              </a:extLst>
            </p:cNvPr>
            <p:cNvSpPr/>
            <p:nvPr/>
          </p:nvSpPr>
          <p:spPr>
            <a:xfrm>
              <a:off x="108284" y="6280484"/>
              <a:ext cx="3513221" cy="45720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7" name="TextBox 3">
              <a:extLst>
                <a:ext uri="{FF2B5EF4-FFF2-40B4-BE49-F238E27FC236}">
                  <a16:creationId xmlns:a16="http://schemas.microsoft.com/office/drawing/2014/main" id="{0D6BD074-733F-47F1-8DD1-A256681D623B}"/>
                </a:ext>
              </a:extLst>
            </p:cNvPr>
            <p:cNvSpPr txBox="1"/>
            <p:nvPr/>
          </p:nvSpPr>
          <p:spPr>
            <a:xfrm>
              <a:off x="108284" y="6324418"/>
              <a:ext cx="524762" cy="369332"/>
            </a:xfrm>
            <a:prstGeom prst="rect">
              <a:avLst/>
            </a:prstGeom>
            <a:noFill/>
          </p:spPr>
          <p:txBody>
            <a:bodyPr wrap="square" rtlCol="0">
              <a:spAutoFit/>
            </a:bodyPr>
            <a:lstStyle/>
            <a:p>
              <a:r>
                <a:rPr lang="it-IT" dirty="0">
                  <a:solidFill>
                    <a:schemeClr val="bg1"/>
                  </a:solidFill>
                </a:rPr>
                <a:t>14</a:t>
              </a:r>
            </a:p>
          </p:txBody>
        </p:sp>
      </p:grpSp>
    </p:spTree>
    <p:extLst>
      <p:ext uri="{BB962C8B-B14F-4D97-AF65-F5344CB8AC3E}">
        <p14:creationId xmlns:p14="http://schemas.microsoft.com/office/powerpoint/2010/main" val="288667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CD8C9A-D998-47BD-A9B0-95AC427BD90D}"/>
              </a:ext>
            </a:extLst>
          </p:cNvPr>
          <p:cNvSpPr>
            <a:spLocks noGrp="1"/>
          </p:cNvSpPr>
          <p:nvPr>
            <p:ph type="title"/>
          </p:nvPr>
        </p:nvSpPr>
        <p:spPr>
          <a:xfrm>
            <a:off x="288521" y="302171"/>
            <a:ext cx="8581043" cy="840400"/>
          </a:xfrm>
        </p:spPr>
        <p:txBody>
          <a:bodyPr>
            <a:normAutofit/>
          </a:bodyPr>
          <a:lstStyle/>
          <a:p>
            <a:r>
              <a:rPr lang="it-IT" sz="2800" dirty="0"/>
              <a:t>Free-Flyer take-off</a:t>
            </a:r>
            <a:endParaRPr lang="en-GB" sz="2800" dirty="0"/>
          </a:p>
        </p:txBody>
      </p:sp>
      <p:pic>
        <p:nvPicPr>
          <p:cNvPr id="9" name="Immagine 8">
            <a:extLst>
              <a:ext uri="{FF2B5EF4-FFF2-40B4-BE49-F238E27FC236}">
                <a16:creationId xmlns:a16="http://schemas.microsoft.com/office/drawing/2014/main" id="{4391DE10-1797-49FF-A2A5-BD06B9382383}"/>
              </a:ext>
            </a:extLst>
          </p:cNvPr>
          <p:cNvPicPr>
            <a:picLocks noChangeAspect="1"/>
          </p:cNvPicPr>
          <p:nvPr/>
        </p:nvPicPr>
        <p:blipFill>
          <a:blip r:embed="rId2"/>
          <a:stretch>
            <a:fillRect/>
          </a:stretch>
        </p:blipFill>
        <p:spPr>
          <a:xfrm>
            <a:off x="6054792" y="1543465"/>
            <a:ext cx="2474406" cy="1359181"/>
          </a:xfrm>
          <a:prstGeom prst="rect">
            <a:avLst/>
          </a:prstGeom>
        </p:spPr>
      </p:pic>
      <p:sp>
        <p:nvSpPr>
          <p:cNvPr id="11" name="Segnaposto contenuto 10">
            <a:extLst>
              <a:ext uri="{FF2B5EF4-FFF2-40B4-BE49-F238E27FC236}">
                <a16:creationId xmlns:a16="http://schemas.microsoft.com/office/drawing/2014/main" id="{39BB34BA-24CB-4A42-8014-B17F80E785E5}"/>
              </a:ext>
            </a:extLst>
          </p:cNvPr>
          <p:cNvSpPr>
            <a:spLocks noGrp="1"/>
          </p:cNvSpPr>
          <p:nvPr>
            <p:ph idx="1"/>
          </p:nvPr>
        </p:nvSpPr>
        <p:spPr>
          <a:xfrm>
            <a:off x="436098" y="1767505"/>
            <a:ext cx="5339379" cy="840401"/>
          </a:xfrm>
        </p:spPr>
        <p:txBody>
          <a:bodyPr>
            <a:normAutofit fontScale="92500" lnSpcReduction="20000"/>
          </a:bodyPr>
          <a:lstStyle/>
          <a:p>
            <a:r>
              <a:rPr lang="it-IT" dirty="0"/>
              <a:t>The brain </a:t>
            </a:r>
            <a:r>
              <a:rPr lang="it-IT" dirty="0" err="1"/>
              <a:t>knows</a:t>
            </a:r>
            <a:r>
              <a:rPr lang="it-IT" dirty="0"/>
              <a:t> </a:t>
            </a:r>
            <a:r>
              <a:rPr lang="it-IT" dirty="0" err="1"/>
              <a:t>that</a:t>
            </a:r>
            <a:r>
              <a:rPr lang="it-IT" dirty="0"/>
              <a:t> </a:t>
            </a:r>
            <a:r>
              <a:rPr lang="it-IT" dirty="0" err="1"/>
              <a:t>there’s</a:t>
            </a:r>
            <a:r>
              <a:rPr lang="it-IT" dirty="0"/>
              <a:t> a </a:t>
            </a:r>
            <a:r>
              <a:rPr lang="it-IT" dirty="0" err="1"/>
              <a:t>damage</a:t>
            </a:r>
            <a:r>
              <a:rPr lang="it-IT" dirty="0"/>
              <a:t> </a:t>
            </a:r>
            <a:r>
              <a:rPr lang="it-IT" dirty="0" err="1"/>
              <a:t>at</a:t>
            </a:r>
            <a:r>
              <a:rPr lang="it-IT" dirty="0"/>
              <a:t> a </a:t>
            </a:r>
            <a:r>
              <a:rPr lang="it-IT" dirty="0" err="1"/>
              <a:t>certain</a:t>
            </a:r>
            <a:r>
              <a:rPr lang="it-IT" dirty="0"/>
              <a:t> position and the Free-Flyer </a:t>
            </a:r>
            <a:r>
              <a:rPr lang="it-IT" dirty="0" err="1"/>
              <a:t>has</a:t>
            </a:r>
            <a:r>
              <a:rPr lang="it-IT" dirty="0"/>
              <a:t> to </a:t>
            </a:r>
            <a:r>
              <a:rPr lang="it-IT" dirty="0" err="1"/>
              <a:t>find</a:t>
            </a:r>
            <a:r>
              <a:rPr lang="it-IT" dirty="0"/>
              <a:t> out the </a:t>
            </a:r>
            <a:r>
              <a:rPr lang="it-IT" dirty="0" err="1"/>
              <a:t>level</a:t>
            </a:r>
            <a:r>
              <a:rPr lang="it-IT" dirty="0"/>
              <a:t> of the </a:t>
            </a:r>
            <a:r>
              <a:rPr lang="it-IT" dirty="0" err="1"/>
              <a:t>damage</a:t>
            </a:r>
            <a:r>
              <a:rPr lang="it-IT" dirty="0"/>
              <a:t>.</a:t>
            </a:r>
            <a:endParaRPr lang="en-GB" dirty="0"/>
          </a:p>
        </p:txBody>
      </p:sp>
      <p:pic>
        <p:nvPicPr>
          <p:cNvPr id="14" name="Immagine 13">
            <a:extLst>
              <a:ext uri="{FF2B5EF4-FFF2-40B4-BE49-F238E27FC236}">
                <a16:creationId xmlns:a16="http://schemas.microsoft.com/office/drawing/2014/main" id="{4B000D7B-00F4-400B-A3E2-CEA097B69BCE}"/>
              </a:ext>
            </a:extLst>
          </p:cNvPr>
          <p:cNvPicPr>
            <a:picLocks noChangeAspect="1"/>
          </p:cNvPicPr>
          <p:nvPr/>
        </p:nvPicPr>
        <p:blipFill>
          <a:blip r:embed="rId3"/>
          <a:stretch>
            <a:fillRect/>
          </a:stretch>
        </p:blipFill>
        <p:spPr>
          <a:xfrm>
            <a:off x="6153358" y="3817727"/>
            <a:ext cx="2277274" cy="1759306"/>
          </a:xfrm>
          <a:prstGeom prst="rect">
            <a:avLst/>
          </a:prstGeom>
        </p:spPr>
      </p:pic>
      <p:sp>
        <p:nvSpPr>
          <p:cNvPr id="15" name="Segnaposto contenuto 10">
            <a:extLst>
              <a:ext uri="{FF2B5EF4-FFF2-40B4-BE49-F238E27FC236}">
                <a16:creationId xmlns:a16="http://schemas.microsoft.com/office/drawing/2014/main" id="{77C19A76-C0AE-491C-BAC8-929CFB737AF0}"/>
              </a:ext>
            </a:extLst>
          </p:cNvPr>
          <p:cNvSpPr txBox="1">
            <a:spLocks/>
          </p:cNvSpPr>
          <p:nvPr/>
        </p:nvSpPr>
        <p:spPr>
          <a:xfrm>
            <a:off x="450166" y="4250095"/>
            <a:ext cx="5339379" cy="840401"/>
          </a:xfrm>
          <a:prstGeom prst="rect">
            <a:avLst/>
          </a:prstGeom>
        </p:spPr>
        <p:txBody>
          <a:bodyPr vert="horz" lIns="91440" tIns="45720" rIns="91440" bIns="45720" rtlCol="0">
            <a:normAutofit fontScale="92500" lnSpcReduction="20000"/>
          </a:bodyPr>
          <a:lst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it-IT" dirty="0"/>
              <a:t>The </a:t>
            </a:r>
            <a:r>
              <a:rPr lang="it-IT" dirty="0" err="1"/>
              <a:t>main</a:t>
            </a:r>
            <a:r>
              <a:rPr lang="it-IT" dirty="0"/>
              <a:t> </a:t>
            </a:r>
            <a:r>
              <a:rPr lang="it-IT" dirty="0" err="1"/>
              <a:t>structure</a:t>
            </a:r>
            <a:r>
              <a:rPr lang="it-IT" dirty="0"/>
              <a:t> </a:t>
            </a:r>
            <a:r>
              <a:rPr lang="it-IT" dirty="0" err="1"/>
              <a:t>has</a:t>
            </a:r>
            <a:r>
              <a:rPr lang="it-IT" dirty="0"/>
              <a:t> to </a:t>
            </a:r>
            <a:r>
              <a:rPr lang="it-IT" dirty="0" err="1"/>
              <a:t>undock</a:t>
            </a:r>
            <a:r>
              <a:rPr lang="it-IT" dirty="0"/>
              <a:t> the Free-Flyer. An </a:t>
            </a:r>
            <a:r>
              <a:rPr lang="it-IT" dirty="0" err="1"/>
              <a:t>arm</a:t>
            </a:r>
            <a:r>
              <a:rPr lang="it-IT" dirty="0"/>
              <a:t> </a:t>
            </a:r>
            <a:r>
              <a:rPr lang="it-IT" dirty="0" err="1"/>
              <a:t>bring</a:t>
            </a:r>
            <a:r>
              <a:rPr lang="it-IT" dirty="0"/>
              <a:t> </a:t>
            </a:r>
            <a:r>
              <a:rPr lang="it-IT" dirty="0" err="1"/>
              <a:t>it</a:t>
            </a:r>
            <a:r>
              <a:rPr lang="it-IT" dirty="0"/>
              <a:t> </a:t>
            </a:r>
            <a:r>
              <a:rPr lang="it-IT" dirty="0" err="1"/>
              <a:t>outside</a:t>
            </a:r>
            <a:r>
              <a:rPr lang="it-IT" dirty="0"/>
              <a:t> and </a:t>
            </a:r>
            <a:r>
              <a:rPr lang="it-IT" dirty="0" err="1"/>
              <a:t>it’s</a:t>
            </a:r>
            <a:r>
              <a:rPr lang="it-IT" dirty="0"/>
              <a:t> ready to </a:t>
            </a:r>
            <a:r>
              <a:rPr lang="it-IT" dirty="0" err="1"/>
              <a:t>move</a:t>
            </a:r>
            <a:r>
              <a:rPr lang="it-IT" dirty="0"/>
              <a:t>.</a:t>
            </a:r>
            <a:endParaRPr lang="en-GB" dirty="0"/>
          </a:p>
        </p:txBody>
      </p:sp>
      <p:grpSp>
        <p:nvGrpSpPr>
          <p:cNvPr id="16" name="Gruppo 15">
            <a:extLst>
              <a:ext uri="{FF2B5EF4-FFF2-40B4-BE49-F238E27FC236}">
                <a16:creationId xmlns:a16="http://schemas.microsoft.com/office/drawing/2014/main" id="{18DD0EDD-06AF-446A-A9A3-C91DA23FD493}"/>
              </a:ext>
            </a:extLst>
          </p:cNvPr>
          <p:cNvGrpSpPr/>
          <p:nvPr/>
        </p:nvGrpSpPr>
        <p:grpSpPr>
          <a:xfrm>
            <a:off x="108284" y="6280484"/>
            <a:ext cx="3513221" cy="457200"/>
            <a:chOff x="108284" y="6280484"/>
            <a:chExt cx="3513221" cy="457200"/>
          </a:xfrm>
        </p:grpSpPr>
        <p:sp>
          <p:nvSpPr>
            <p:cNvPr id="17" name="Rectangle 10">
              <a:extLst>
                <a:ext uri="{FF2B5EF4-FFF2-40B4-BE49-F238E27FC236}">
                  <a16:creationId xmlns:a16="http://schemas.microsoft.com/office/drawing/2014/main" id="{029BDAA5-1724-4039-B55D-72D66238FCD7}"/>
                </a:ext>
              </a:extLst>
            </p:cNvPr>
            <p:cNvSpPr/>
            <p:nvPr/>
          </p:nvSpPr>
          <p:spPr>
            <a:xfrm>
              <a:off x="108284" y="6280484"/>
              <a:ext cx="3513221" cy="45720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8" name="TextBox 11">
              <a:extLst>
                <a:ext uri="{FF2B5EF4-FFF2-40B4-BE49-F238E27FC236}">
                  <a16:creationId xmlns:a16="http://schemas.microsoft.com/office/drawing/2014/main" id="{A67C46E9-28B6-4DE0-83A3-1FF52A81BAA2}"/>
                </a:ext>
              </a:extLst>
            </p:cNvPr>
            <p:cNvSpPr txBox="1"/>
            <p:nvPr/>
          </p:nvSpPr>
          <p:spPr>
            <a:xfrm>
              <a:off x="108284" y="6324418"/>
              <a:ext cx="637304" cy="369332"/>
            </a:xfrm>
            <a:prstGeom prst="rect">
              <a:avLst/>
            </a:prstGeom>
            <a:noFill/>
          </p:spPr>
          <p:txBody>
            <a:bodyPr wrap="square" rtlCol="0">
              <a:spAutoFit/>
            </a:bodyPr>
            <a:lstStyle/>
            <a:p>
              <a:r>
                <a:rPr lang="it-IT" dirty="0">
                  <a:solidFill>
                    <a:schemeClr val="bg1"/>
                  </a:solidFill>
                </a:rPr>
                <a:t>15</a:t>
              </a:r>
            </a:p>
          </p:txBody>
        </p:sp>
      </p:grpSp>
    </p:spTree>
    <p:extLst>
      <p:ext uri="{BB962C8B-B14F-4D97-AF65-F5344CB8AC3E}">
        <p14:creationId xmlns:p14="http://schemas.microsoft.com/office/powerpoint/2010/main" val="999109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336B2-60D9-7940-B434-5049F5D4AC48}"/>
              </a:ext>
            </a:extLst>
          </p:cNvPr>
          <p:cNvSpPr>
            <a:spLocks noGrp="1"/>
          </p:cNvSpPr>
          <p:nvPr>
            <p:ph type="title"/>
          </p:nvPr>
        </p:nvSpPr>
        <p:spPr>
          <a:xfrm>
            <a:off x="281478" y="218047"/>
            <a:ext cx="8581043" cy="840400"/>
          </a:xfrm>
        </p:spPr>
        <p:txBody>
          <a:bodyPr>
            <a:noAutofit/>
          </a:bodyPr>
          <a:lstStyle/>
          <a:p>
            <a:r>
              <a:rPr lang="it-IT" sz="2800" dirty="0" err="1"/>
              <a:t>Path</a:t>
            </a:r>
            <a:r>
              <a:rPr lang="it-IT" sz="2800" dirty="0"/>
              <a:t> Planning: </a:t>
            </a:r>
            <a:r>
              <a:rPr lang="it-IT" sz="2800" dirty="0" err="1"/>
              <a:t>Potential</a:t>
            </a:r>
            <a:r>
              <a:rPr lang="it-IT" sz="2800" dirty="0"/>
              <a:t> Field Method</a:t>
            </a:r>
          </a:p>
        </p:txBody>
      </p:sp>
      <p:grpSp>
        <p:nvGrpSpPr>
          <p:cNvPr id="5" name="Gruppo 4">
            <a:extLst>
              <a:ext uri="{FF2B5EF4-FFF2-40B4-BE49-F238E27FC236}">
                <a16:creationId xmlns:a16="http://schemas.microsoft.com/office/drawing/2014/main" id="{357C6A61-A200-4A87-9BF6-1B5DF2EFB462}"/>
              </a:ext>
            </a:extLst>
          </p:cNvPr>
          <p:cNvGrpSpPr/>
          <p:nvPr/>
        </p:nvGrpSpPr>
        <p:grpSpPr>
          <a:xfrm>
            <a:off x="108284" y="6280484"/>
            <a:ext cx="3513221" cy="457200"/>
            <a:chOff x="108284" y="6280484"/>
            <a:chExt cx="3513221" cy="457200"/>
          </a:xfrm>
        </p:grpSpPr>
        <p:sp>
          <p:nvSpPr>
            <p:cNvPr id="11" name="Rectangle 10">
              <a:extLst>
                <a:ext uri="{FF2B5EF4-FFF2-40B4-BE49-F238E27FC236}">
                  <a16:creationId xmlns:a16="http://schemas.microsoft.com/office/drawing/2014/main" id="{DB213E6B-2E16-DA4D-A21B-9B0356397D55}"/>
                </a:ext>
              </a:extLst>
            </p:cNvPr>
            <p:cNvSpPr/>
            <p:nvPr/>
          </p:nvSpPr>
          <p:spPr>
            <a:xfrm>
              <a:off x="108284" y="6280484"/>
              <a:ext cx="3513221" cy="45720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2" name="TextBox 11">
              <a:extLst>
                <a:ext uri="{FF2B5EF4-FFF2-40B4-BE49-F238E27FC236}">
                  <a16:creationId xmlns:a16="http://schemas.microsoft.com/office/drawing/2014/main" id="{CBD7FB45-867B-A346-BB8A-402B7FACD69F}"/>
                </a:ext>
              </a:extLst>
            </p:cNvPr>
            <p:cNvSpPr txBox="1"/>
            <p:nvPr/>
          </p:nvSpPr>
          <p:spPr>
            <a:xfrm>
              <a:off x="108284" y="6324418"/>
              <a:ext cx="637304" cy="369332"/>
            </a:xfrm>
            <a:prstGeom prst="rect">
              <a:avLst/>
            </a:prstGeom>
            <a:noFill/>
          </p:spPr>
          <p:txBody>
            <a:bodyPr wrap="square" rtlCol="0">
              <a:spAutoFit/>
            </a:bodyPr>
            <a:lstStyle/>
            <a:p>
              <a:r>
                <a:rPr lang="it-IT" dirty="0">
                  <a:solidFill>
                    <a:schemeClr val="bg1"/>
                  </a:solidFill>
                </a:rPr>
                <a:t>16</a:t>
              </a:r>
            </a:p>
          </p:txBody>
        </p:sp>
      </p:grpSp>
      <p:sp>
        <p:nvSpPr>
          <p:cNvPr id="4" name="Segnaposto contenuto 3">
            <a:extLst>
              <a:ext uri="{FF2B5EF4-FFF2-40B4-BE49-F238E27FC236}">
                <a16:creationId xmlns:a16="http://schemas.microsoft.com/office/drawing/2014/main" id="{E1F049F1-FCC9-4B31-B41C-BD5ACCB99756}"/>
              </a:ext>
            </a:extLst>
          </p:cNvPr>
          <p:cNvSpPr>
            <a:spLocks noGrp="1"/>
          </p:cNvSpPr>
          <p:nvPr>
            <p:ph idx="1"/>
          </p:nvPr>
        </p:nvSpPr>
        <p:spPr/>
        <p:txBody>
          <a:bodyPr/>
          <a:lstStyle/>
          <a:p>
            <a:r>
              <a:rPr lang="it-IT" sz="2000" dirty="0"/>
              <a:t>The </a:t>
            </a:r>
            <a:r>
              <a:rPr lang="it-IT" sz="2000" dirty="0" err="1"/>
              <a:t>satellite’s</a:t>
            </a:r>
            <a:r>
              <a:rPr lang="it-IT" sz="2000" dirty="0"/>
              <a:t> brain </a:t>
            </a:r>
            <a:r>
              <a:rPr lang="it-IT" sz="2000" dirty="0" err="1"/>
              <a:t>is</a:t>
            </a:r>
            <a:r>
              <a:rPr lang="it-IT" sz="2000" dirty="0"/>
              <a:t> </a:t>
            </a:r>
            <a:r>
              <a:rPr lang="it-IT" sz="2000" dirty="0" err="1"/>
              <a:t>able</a:t>
            </a:r>
            <a:r>
              <a:rPr lang="it-IT" sz="2000" dirty="0"/>
              <a:t> to compute the </a:t>
            </a:r>
            <a:r>
              <a:rPr lang="it-IT" sz="2000" dirty="0" err="1"/>
              <a:t>path</a:t>
            </a:r>
            <a:r>
              <a:rPr lang="it-IT" sz="2000" dirty="0"/>
              <a:t> </a:t>
            </a:r>
            <a:r>
              <a:rPr lang="it-IT" sz="2000" dirty="0" err="1"/>
              <a:t>through</a:t>
            </a:r>
            <a:r>
              <a:rPr lang="it-IT" sz="2000" dirty="0"/>
              <a:t> </a:t>
            </a:r>
            <a:r>
              <a:rPr lang="it-IT" sz="2000" dirty="0" err="1"/>
              <a:t>which</a:t>
            </a:r>
            <a:r>
              <a:rPr lang="it-IT" sz="2000" dirty="0"/>
              <a:t> </a:t>
            </a:r>
            <a:r>
              <a:rPr lang="it-IT" sz="2000" dirty="0" err="1"/>
              <a:t>we</a:t>
            </a:r>
            <a:r>
              <a:rPr lang="it-IT" sz="2000" dirty="0"/>
              <a:t> can </a:t>
            </a:r>
            <a:r>
              <a:rPr lang="it-IT" sz="2000" dirty="0" err="1"/>
              <a:t>arrive</a:t>
            </a:r>
            <a:r>
              <a:rPr lang="it-IT" sz="2000" dirty="0"/>
              <a:t> </a:t>
            </a:r>
            <a:r>
              <a:rPr lang="it-IT" sz="2000" dirty="0" err="1"/>
              <a:t>at</a:t>
            </a:r>
            <a:r>
              <a:rPr lang="it-IT" sz="2000" dirty="0"/>
              <a:t> the </a:t>
            </a:r>
            <a:r>
              <a:rPr lang="it-IT" sz="2000" dirty="0" err="1"/>
              <a:t>final</a:t>
            </a:r>
            <a:r>
              <a:rPr lang="it-IT" sz="2000" dirty="0"/>
              <a:t> position with a </a:t>
            </a:r>
            <a:r>
              <a:rPr lang="it-IT" sz="2000" dirty="0" err="1"/>
              <a:t>preset</a:t>
            </a:r>
            <a:r>
              <a:rPr lang="it-IT" sz="2000" dirty="0"/>
              <a:t> security offset.</a:t>
            </a:r>
          </a:p>
          <a:p>
            <a:endParaRPr lang="it-IT" dirty="0"/>
          </a:p>
          <a:p>
            <a:endParaRPr lang="it-IT" dirty="0"/>
          </a:p>
          <a:p>
            <a:endParaRPr lang="it-IT" dirty="0"/>
          </a:p>
          <a:p>
            <a:endParaRPr lang="en-GB" dirty="0"/>
          </a:p>
        </p:txBody>
      </p:sp>
      <p:pic>
        <p:nvPicPr>
          <p:cNvPr id="14" name="Registrazione schermo 3">
            <a:hlinkClick r:id="" action="ppaction://media"/>
            <a:extLst>
              <a:ext uri="{FF2B5EF4-FFF2-40B4-BE49-F238E27FC236}">
                <a16:creationId xmlns:a16="http://schemas.microsoft.com/office/drawing/2014/main" id="{611C2DA5-2389-477C-BDBF-4219A0CFE432}"/>
              </a:ext>
            </a:extLst>
          </p:cNvPr>
          <p:cNvPicPr>
            <a:picLocks noChangeAspect="1"/>
          </p:cNvPicPr>
          <p:nvPr>
            <a:videoFile r:link="rId1"/>
            <p:extLst>
              <p:ext uri="{DAA4B4D4-6D71-4841-9C94-3DE7FCFB9230}">
                <p14:media xmlns:p14="http://schemas.microsoft.com/office/powerpoint/2010/main" r:embed="rId2">
                  <p14:trim st="537" end="3762.8"/>
                </p14:media>
              </p:ext>
            </p:extLst>
          </p:nvPr>
        </p:nvPicPr>
        <p:blipFill>
          <a:blip r:embed="rId4"/>
          <a:stretch>
            <a:fillRect/>
          </a:stretch>
        </p:blipFill>
        <p:spPr>
          <a:xfrm>
            <a:off x="2435234" y="2574387"/>
            <a:ext cx="4273530" cy="3312625"/>
          </a:xfrm>
          <a:prstGeom prst="rect">
            <a:avLst/>
          </a:prstGeom>
        </p:spPr>
      </p:pic>
    </p:spTree>
    <p:extLst>
      <p:ext uri="{BB962C8B-B14F-4D97-AF65-F5344CB8AC3E}">
        <p14:creationId xmlns:p14="http://schemas.microsoft.com/office/powerpoint/2010/main" val="144977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vol="80000" mute="1">
                <p:cTn id="12" fill="hold" display="0">
                  <p:stCondLst>
                    <p:cond delay="indefinite"/>
                  </p:stCondLst>
                </p:cTn>
                <p:tgtEl>
                  <p:spTgt spid="1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EA8BB9-C924-494A-8587-B135B92BE03B}"/>
              </a:ext>
            </a:extLst>
          </p:cNvPr>
          <p:cNvSpPr>
            <a:spLocks noGrp="1"/>
          </p:cNvSpPr>
          <p:nvPr>
            <p:ph type="title"/>
          </p:nvPr>
        </p:nvSpPr>
        <p:spPr>
          <a:xfrm>
            <a:off x="254523" y="237030"/>
            <a:ext cx="8581043" cy="840400"/>
          </a:xfrm>
        </p:spPr>
        <p:txBody>
          <a:bodyPr>
            <a:normAutofit/>
          </a:bodyPr>
          <a:lstStyle/>
          <a:p>
            <a:r>
              <a:rPr lang="it-IT" sz="2800" dirty="0" err="1"/>
              <a:t>Path</a:t>
            </a:r>
            <a:r>
              <a:rPr lang="it-IT" sz="2800" dirty="0"/>
              <a:t> Planning</a:t>
            </a:r>
            <a:endParaRPr lang="en-GB" sz="2800" dirty="0"/>
          </a:p>
        </p:txBody>
      </p:sp>
      <p:sp>
        <p:nvSpPr>
          <p:cNvPr id="3" name="Segnaposto contenuto 2">
            <a:extLst>
              <a:ext uri="{FF2B5EF4-FFF2-40B4-BE49-F238E27FC236}">
                <a16:creationId xmlns:a16="http://schemas.microsoft.com/office/drawing/2014/main" id="{642881BE-96C3-4B20-9CF2-8DE9C4061324}"/>
              </a:ext>
            </a:extLst>
          </p:cNvPr>
          <p:cNvSpPr>
            <a:spLocks noGrp="1"/>
          </p:cNvSpPr>
          <p:nvPr>
            <p:ph idx="1"/>
          </p:nvPr>
        </p:nvSpPr>
        <p:spPr>
          <a:xfrm>
            <a:off x="281478" y="1508443"/>
            <a:ext cx="8323726" cy="4525963"/>
          </a:xfrm>
        </p:spPr>
        <p:txBody>
          <a:bodyPr/>
          <a:lstStyle/>
          <a:p>
            <a:r>
              <a:rPr lang="it-IT" sz="2000" dirty="0"/>
              <a:t>Once </a:t>
            </a:r>
            <a:r>
              <a:rPr lang="it-IT" sz="2000" dirty="0" err="1"/>
              <a:t>we</a:t>
            </a:r>
            <a:r>
              <a:rPr lang="it-IT" sz="2000" dirty="0"/>
              <a:t> </a:t>
            </a:r>
            <a:r>
              <a:rPr lang="it-IT" sz="2000" dirty="0" err="1"/>
              <a:t>have</a:t>
            </a:r>
            <a:r>
              <a:rPr lang="it-IT" sz="2000" dirty="0"/>
              <a:t> </a:t>
            </a:r>
            <a:r>
              <a:rPr lang="it-IT" sz="2000" dirty="0" err="1"/>
              <a:t>reached</a:t>
            </a:r>
            <a:r>
              <a:rPr lang="it-IT" sz="2000" dirty="0"/>
              <a:t> the hit point, </a:t>
            </a:r>
            <a:r>
              <a:rPr lang="it-IT" sz="2000" dirty="0" err="1"/>
              <a:t>we</a:t>
            </a:r>
            <a:r>
              <a:rPr lang="it-IT" sz="2000" dirty="0"/>
              <a:t> take </a:t>
            </a:r>
            <a:r>
              <a:rPr lang="it-IT" sz="2000" dirty="0" err="1"/>
              <a:t>pictures</a:t>
            </a:r>
            <a:r>
              <a:rPr lang="it-IT" sz="2000" dirty="0"/>
              <a:t> from the 2 Free-</a:t>
            </a:r>
            <a:r>
              <a:rPr lang="it-IT" sz="2000" dirty="0" err="1"/>
              <a:t>Flyer’s</a:t>
            </a:r>
            <a:r>
              <a:rPr lang="it-IT" sz="2000" dirty="0"/>
              <a:t> </a:t>
            </a:r>
            <a:r>
              <a:rPr lang="it-IT" sz="2000" dirty="0" err="1"/>
              <a:t>cameras</a:t>
            </a:r>
            <a:r>
              <a:rPr lang="it-IT" sz="2000" dirty="0"/>
              <a:t>. </a:t>
            </a:r>
            <a:r>
              <a:rPr lang="it-IT" sz="2000" dirty="0" err="1"/>
              <a:t>It</a:t>
            </a:r>
            <a:r>
              <a:rPr lang="it-IT" sz="2000" dirty="0"/>
              <a:t> </a:t>
            </a:r>
            <a:r>
              <a:rPr lang="it-IT" sz="2000" dirty="0" err="1"/>
              <a:t>also</a:t>
            </a:r>
            <a:r>
              <a:rPr lang="it-IT" sz="2000" dirty="0"/>
              <a:t> features a laser </a:t>
            </a:r>
            <a:r>
              <a:rPr lang="it-IT" sz="2000" dirty="0" err="1"/>
              <a:t>grid</a:t>
            </a:r>
            <a:r>
              <a:rPr lang="it-IT" sz="2000" dirty="0"/>
              <a:t>: the </a:t>
            </a:r>
            <a:r>
              <a:rPr lang="it-IT" sz="2000" dirty="0" err="1"/>
              <a:t>deflection</a:t>
            </a:r>
            <a:r>
              <a:rPr lang="it-IT" sz="2000" dirty="0"/>
              <a:t> of </a:t>
            </a:r>
            <a:r>
              <a:rPr lang="it-IT" sz="2000" dirty="0" err="1"/>
              <a:t>straight</a:t>
            </a:r>
            <a:r>
              <a:rPr lang="it-IT" sz="2000" dirty="0"/>
              <a:t> </a:t>
            </a:r>
            <a:r>
              <a:rPr lang="it-IT" sz="2000" dirty="0" err="1"/>
              <a:t>lines</a:t>
            </a:r>
            <a:r>
              <a:rPr lang="it-IT" sz="2000" dirty="0"/>
              <a:t>, </a:t>
            </a:r>
            <a:r>
              <a:rPr lang="it-IT" sz="2000" dirty="0" err="1"/>
              <a:t>which</a:t>
            </a:r>
            <a:r>
              <a:rPr lang="it-IT" sz="2000" dirty="0"/>
              <a:t> </a:t>
            </a:r>
            <a:r>
              <a:rPr lang="it-IT" sz="2000" dirty="0" err="1"/>
              <a:t>identifies</a:t>
            </a:r>
            <a:r>
              <a:rPr lang="it-IT" sz="2000" dirty="0"/>
              <a:t> the </a:t>
            </a:r>
            <a:r>
              <a:rPr lang="it-IT" sz="2000" dirty="0" err="1"/>
              <a:t>hole</a:t>
            </a:r>
            <a:r>
              <a:rPr lang="it-IT" sz="2000" dirty="0"/>
              <a:t> position, </a:t>
            </a:r>
            <a:r>
              <a:rPr lang="it-IT" sz="2000" dirty="0" err="1"/>
              <a:t>is</a:t>
            </a:r>
            <a:r>
              <a:rPr lang="it-IT" sz="2000" dirty="0"/>
              <a:t> </a:t>
            </a:r>
            <a:r>
              <a:rPr lang="it-IT" sz="2000" dirty="0" err="1"/>
              <a:t>used</a:t>
            </a:r>
            <a:r>
              <a:rPr lang="it-IT" sz="2000" dirty="0"/>
              <a:t> to </a:t>
            </a:r>
            <a:r>
              <a:rPr lang="it-IT" sz="2000" dirty="0" err="1"/>
              <a:t>keep</a:t>
            </a:r>
            <a:r>
              <a:rPr lang="it-IT" sz="2000" dirty="0"/>
              <a:t> the Free-Flyer </a:t>
            </a:r>
            <a:r>
              <a:rPr lang="it-IT" sz="2000" dirty="0" err="1"/>
              <a:t>still</a:t>
            </a:r>
            <a:r>
              <a:rPr lang="it-IT" sz="2000" dirty="0"/>
              <a:t> with </a:t>
            </a:r>
            <a:r>
              <a:rPr lang="it-IT" sz="2000" dirty="0" err="1"/>
              <a:t>respect</a:t>
            </a:r>
            <a:r>
              <a:rPr lang="it-IT" sz="2000" dirty="0"/>
              <a:t> to the </a:t>
            </a:r>
            <a:r>
              <a:rPr lang="it-IT" sz="2000" dirty="0" err="1"/>
              <a:t>hole</a:t>
            </a:r>
            <a:r>
              <a:rPr lang="it-IT" sz="2000" dirty="0"/>
              <a:t>.</a:t>
            </a:r>
          </a:p>
          <a:p>
            <a:endParaRPr lang="en-GB" dirty="0"/>
          </a:p>
        </p:txBody>
      </p:sp>
      <p:pic>
        <p:nvPicPr>
          <p:cNvPr id="5" name="Immagine 4">
            <a:extLst>
              <a:ext uri="{FF2B5EF4-FFF2-40B4-BE49-F238E27FC236}">
                <a16:creationId xmlns:a16="http://schemas.microsoft.com/office/drawing/2014/main" id="{11A2B6D8-2E7E-40EC-A7DB-C6B82C9FA9FE}"/>
              </a:ext>
            </a:extLst>
          </p:cNvPr>
          <p:cNvPicPr>
            <a:picLocks noChangeAspect="1"/>
          </p:cNvPicPr>
          <p:nvPr/>
        </p:nvPicPr>
        <p:blipFill>
          <a:blip r:embed="rId2"/>
          <a:stretch>
            <a:fillRect/>
          </a:stretch>
        </p:blipFill>
        <p:spPr>
          <a:xfrm>
            <a:off x="2674042" y="3428999"/>
            <a:ext cx="3810000" cy="2162175"/>
          </a:xfrm>
          <a:prstGeom prst="rect">
            <a:avLst/>
          </a:prstGeom>
        </p:spPr>
      </p:pic>
      <p:grpSp>
        <p:nvGrpSpPr>
          <p:cNvPr id="6" name="Gruppo 5">
            <a:extLst>
              <a:ext uri="{FF2B5EF4-FFF2-40B4-BE49-F238E27FC236}">
                <a16:creationId xmlns:a16="http://schemas.microsoft.com/office/drawing/2014/main" id="{88B7CD70-7B15-41F1-BEAC-9FA3265B7E8E}"/>
              </a:ext>
            </a:extLst>
          </p:cNvPr>
          <p:cNvGrpSpPr/>
          <p:nvPr/>
        </p:nvGrpSpPr>
        <p:grpSpPr>
          <a:xfrm>
            <a:off x="108284" y="6280484"/>
            <a:ext cx="3513221" cy="457200"/>
            <a:chOff x="108284" y="6280484"/>
            <a:chExt cx="3513221" cy="457200"/>
          </a:xfrm>
        </p:grpSpPr>
        <p:sp>
          <p:nvSpPr>
            <p:cNvPr id="7" name="Rectangle 10">
              <a:extLst>
                <a:ext uri="{FF2B5EF4-FFF2-40B4-BE49-F238E27FC236}">
                  <a16:creationId xmlns:a16="http://schemas.microsoft.com/office/drawing/2014/main" id="{E95A79FB-BB2B-46BD-81C8-051093BB5E81}"/>
                </a:ext>
              </a:extLst>
            </p:cNvPr>
            <p:cNvSpPr/>
            <p:nvPr/>
          </p:nvSpPr>
          <p:spPr>
            <a:xfrm>
              <a:off x="108284" y="6280484"/>
              <a:ext cx="3513221" cy="45720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8" name="TextBox 11">
              <a:extLst>
                <a:ext uri="{FF2B5EF4-FFF2-40B4-BE49-F238E27FC236}">
                  <a16:creationId xmlns:a16="http://schemas.microsoft.com/office/drawing/2014/main" id="{4A761A89-1147-4FE0-8914-580D2367C54C}"/>
                </a:ext>
              </a:extLst>
            </p:cNvPr>
            <p:cNvSpPr txBox="1"/>
            <p:nvPr/>
          </p:nvSpPr>
          <p:spPr>
            <a:xfrm>
              <a:off x="108284" y="6324418"/>
              <a:ext cx="637304" cy="369332"/>
            </a:xfrm>
            <a:prstGeom prst="rect">
              <a:avLst/>
            </a:prstGeom>
            <a:noFill/>
          </p:spPr>
          <p:txBody>
            <a:bodyPr wrap="square" rtlCol="0">
              <a:spAutoFit/>
            </a:bodyPr>
            <a:lstStyle/>
            <a:p>
              <a:r>
                <a:rPr lang="it-IT" dirty="0">
                  <a:solidFill>
                    <a:schemeClr val="bg1"/>
                  </a:solidFill>
                </a:rPr>
                <a:t>17</a:t>
              </a:r>
            </a:p>
          </p:txBody>
        </p:sp>
      </p:grpSp>
    </p:spTree>
    <p:extLst>
      <p:ext uri="{BB962C8B-B14F-4D97-AF65-F5344CB8AC3E}">
        <p14:creationId xmlns:p14="http://schemas.microsoft.com/office/powerpoint/2010/main" val="3536681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A080D4B-F33D-40F2-AB00-A7F222C265F6}"/>
              </a:ext>
            </a:extLst>
          </p:cNvPr>
          <p:cNvSpPr>
            <a:spLocks noGrp="1"/>
          </p:cNvSpPr>
          <p:nvPr>
            <p:ph type="title"/>
          </p:nvPr>
        </p:nvSpPr>
        <p:spPr>
          <a:xfrm>
            <a:off x="288521" y="193926"/>
            <a:ext cx="8581043" cy="840400"/>
          </a:xfrm>
        </p:spPr>
        <p:txBody>
          <a:bodyPr>
            <a:normAutofit/>
          </a:bodyPr>
          <a:lstStyle/>
          <a:p>
            <a:r>
              <a:rPr lang="it-IT" sz="2800" dirty="0" err="1"/>
              <a:t>Elaboration</a:t>
            </a:r>
            <a:r>
              <a:rPr lang="it-IT" sz="2800" dirty="0"/>
              <a:t> of Images</a:t>
            </a:r>
            <a:endParaRPr lang="en-GB" sz="2800" dirty="0"/>
          </a:p>
        </p:txBody>
      </p:sp>
      <p:sp>
        <p:nvSpPr>
          <p:cNvPr id="3" name="Segnaposto contenuto 2">
            <a:extLst>
              <a:ext uri="{FF2B5EF4-FFF2-40B4-BE49-F238E27FC236}">
                <a16:creationId xmlns:a16="http://schemas.microsoft.com/office/drawing/2014/main" id="{813066E7-0849-42BD-8112-1F17C0ED7ED0}"/>
              </a:ext>
            </a:extLst>
          </p:cNvPr>
          <p:cNvSpPr>
            <a:spLocks noGrp="1"/>
          </p:cNvSpPr>
          <p:nvPr>
            <p:ph idx="1"/>
          </p:nvPr>
        </p:nvSpPr>
        <p:spPr/>
        <p:txBody>
          <a:bodyPr/>
          <a:lstStyle/>
          <a:p>
            <a:r>
              <a:rPr lang="it-IT" sz="2000" dirty="0" err="1"/>
              <a:t>Through</a:t>
            </a:r>
            <a:r>
              <a:rPr lang="it-IT" sz="2000" dirty="0"/>
              <a:t> </a:t>
            </a:r>
            <a:r>
              <a:rPr lang="it-IT" sz="2000" dirty="0" err="1"/>
              <a:t>elaboration</a:t>
            </a:r>
            <a:r>
              <a:rPr lang="it-IT" sz="2000" dirty="0"/>
              <a:t> of the images on the Free-Flyer, due to the </a:t>
            </a:r>
            <a:r>
              <a:rPr lang="it-IT" sz="2000" dirty="0" err="1"/>
              <a:t>huge</a:t>
            </a:r>
            <a:r>
              <a:rPr lang="it-IT" sz="2000" dirty="0"/>
              <a:t> </a:t>
            </a:r>
            <a:r>
              <a:rPr lang="it-IT" sz="2000" dirty="0" err="1"/>
              <a:t>amount</a:t>
            </a:r>
            <a:r>
              <a:rPr lang="it-IT" sz="2000" dirty="0"/>
              <a:t> of </a:t>
            </a:r>
            <a:r>
              <a:rPr lang="it-IT" sz="2000" dirty="0" err="1"/>
              <a:t>pictures</a:t>
            </a:r>
            <a:r>
              <a:rPr lang="it-IT" sz="2000" dirty="0"/>
              <a:t> </a:t>
            </a:r>
            <a:r>
              <a:rPr lang="it-IT" sz="2000" dirty="0" err="1"/>
              <a:t>about</a:t>
            </a:r>
            <a:r>
              <a:rPr lang="it-IT" sz="2000" dirty="0"/>
              <a:t> </a:t>
            </a:r>
            <a:r>
              <a:rPr lang="it-IT" sz="2000" dirty="0" err="1"/>
              <a:t>impacts</a:t>
            </a:r>
            <a:r>
              <a:rPr lang="it-IT" sz="2000" dirty="0"/>
              <a:t> </a:t>
            </a:r>
            <a:r>
              <a:rPr lang="it-IT" sz="2000" dirty="0" err="1"/>
              <a:t>we</a:t>
            </a:r>
            <a:r>
              <a:rPr lang="it-IT" sz="2000" dirty="0"/>
              <a:t> </a:t>
            </a:r>
            <a:r>
              <a:rPr lang="it-IT" sz="2000" dirty="0" err="1"/>
              <a:t>taught</a:t>
            </a:r>
            <a:r>
              <a:rPr lang="it-IT" sz="2000" dirty="0"/>
              <a:t> </a:t>
            </a:r>
            <a:r>
              <a:rPr lang="it-IT" sz="2000" dirty="0" err="1"/>
              <a:t>it</a:t>
            </a:r>
            <a:r>
              <a:rPr lang="it-IT" sz="2000" dirty="0"/>
              <a:t>, </a:t>
            </a:r>
            <a:r>
              <a:rPr lang="it-IT" sz="2000" dirty="0" err="1"/>
              <a:t>it</a:t>
            </a:r>
            <a:r>
              <a:rPr lang="it-IT" sz="2000" dirty="0"/>
              <a:t> can create a 3D model of the </a:t>
            </a:r>
            <a:r>
              <a:rPr lang="it-IT" sz="2000" dirty="0" err="1"/>
              <a:t>damage</a:t>
            </a:r>
            <a:r>
              <a:rPr lang="it-IT" sz="2000" dirty="0"/>
              <a:t> and </a:t>
            </a:r>
            <a:r>
              <a:rPr lang="it-IT" sz="2000" dirty="0" err="1"/>
              <a:t>send</a:t>
            </a:r>
            <a:r>
              <a:rPr lang="it-IT" sz="2000" dirty="0"/>
              <a:t> </a:t>
            </a:r>
            <a:r>
              <a:rPr lang="it-IT" sz="2000" dirty="0" err="1"/>
              <a:t>this</a:t>
            </a:r>
            <a:r>
              <a:rPr lang="it-IT" sz="2000" dirty="0"/>
              <a:t> image to </a:t>
            </a:r>
            <a:r>
              <a:rPr lang="it-IT" sz="2000" dirty="0" err="1"/>
              <a:t>crew</a:t>
            </a:r>
            <a:r>
              <a:rPr lang="it-IT" sz="2000" dirty="0"/>
              <a:t>.</a:t>
            </a:r>
          </a:p>
          <a:p>
            <a:endParaRPr lang="en-GB" dirty="0"/>
          </a:p>
        </p:txBody>
      </p:sp>
      <p:pic>
        <p:nvPicPr>
          <p:cNvPr id="8" name="Immagine 7">
            <a:extLst>
              <a:ext uri="{FF2B5EF4-FFF2-40B4-BE49-F238E27FC236}">
                <a16:creationId xmlns:a16="http://schemas.microsoft.com/office/drawing/2014/main" id="{5EE91F03-0F6E-4E20-BBF5-0A73DE32DD30}"/>
              </a:ext>
            </a:extLst>
          </p:cNvPr>
          <p:cNvPicPr>
            <a:picLocks noChangeAspect="1"/>
          </p:cNvPicPr>
          <p:nvPr/>
        </p:nvPicPr>
        <p:blipFill>
          <a:blip r:embed="rId2"/>
          <a:stretch>
            <a:fillRect/>
          </a:stretch>
        </p:blipFill>
        <p:spPr>
          <a:xfrm>
            <a:off x="2008848" y="3162008"/>
            <a:ext cx="5220429" cy="2095792"/>
          </a:xfrm>
          <a:prstGeom prst="rect">
            <a:avLst/>
          </a:prstGeom>
        </p:spPr>
      </p:pic>
      <p:grpSp>
        <p:nvGrpSpPr>
          <p:cNvPr id="9" name="Gruppo 8">
            <a:extLst>
              <a:ext uri="{FF2B5EF4-FFF2-40B4-BE49-F238E27FC236}">
                <a16:creationId xmlns:a16="http://schemas.microsoft.com/office/drawing/2014/main" id="{CAF7A6BC-12A0-4411-8A4E-D981EABA36BD}"/>
              </a:ext>
            </a:extLst>
          </p:cNvPr>
          <p:cNvGrpSpPr/>
          <p:nvPr/>
        </p:nvGrpSpPr>
        <p:grpSpPr>
          <a:xfrm>
            <a:off x="108284" y="6280484"/>
            <a:ext cx="3513221" cy="457200"/>
            <a:chOff x="108284" y="6280484"/>
            <a:chExt cx="3513221" cy="457200"/>
          </a:xfrm>
        </p:grpSpPr>
        <p:sp>
          <p:nvSpPr>
            <p:cNvPr id="10" name="Rectangle 10">
              <a:extLst>
                <a:ext uri="{FF2B5EF4-FFF2-40B4-BE49-F238E27FC236}">
                  <a16:creationId xmlns:a16="http://schemas.microsoft.com/office/drawing/2014/main" id="{6C8DE19B-1AB1-4CA9-AD85-CD16F8DF78AA}"/>
                </a:ext>
              </a:extLst>
            </p:cNvPr>
            <p:cNvSpPr/>
            <p:nvPr/>
          </p:nvSpPr>
          <p:spPr>
            <a:xfrm>
              <a:off x="108284" y="6280484"/>
              <a:ext cx="3513221" cy="45720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1" name="TextBox 11">
              <a:extLst>
                <a:ext uri="{FF2B5EF4-FFF2-40B4-BE49-F238E27FC236}">
                  <a16:creationId xmlns:a16="http://schemas.microsoft.com/office/drawing/2014/main" id="{5D8E69EB-8503-4995-9361-C69A2E3E2334}"/>
                </a:ext>
              </a:extLst>
            </p:cNvPr>
            <p:cNvSpPr txBox="1"/>
            <p:nvPr/>
          </p:nvSpPr>
          <p:spPr>
            <a:xfrm>
              <a:off x="108284" y="6324418"/>
              <a:ext cx="637304" cy="369332"/>
            </a:xfrm>
            <a:prstGeom prst="rect">
              <a:avLst/>
            </a:prstGeom>
            <a:noFill/>
          </p:spPr>
          <p:txBody>
            <a:bodyPr wrap="square" rtlCol="0">
              <a:spAutoFit/>
            </a:bodyPr>
            <a:lstStyle/>
            <a:p>
              <a:r>
                <a:rPr lang="it-IT" dirty="0">
                  <a:solidFill>
                    <a:schemeClr val="bg1"/>
                  </a:solidFill>
                </a:rPr>
                <a:t>18</a:t>
              </a:r>
            </a:p>
          </p:txBody>
        </p:sp>
      </p:grpSp>
    </p:spTree>
    <p:extLst>
      <p:ext uri="{BB962C8B-B14F-4D97-AF65-F5344CB8AC3E}">
        <p14:creationId xmlns:p14="http://schemas.microsoft.com/office/powerpoint/2010/main" val="1640354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61286D-5B83-4D44-9EE7-96C5D44D6357}"/>
              </a:ext>
            </a:extLst>
          </p:cNvPr>
          <p:cNvSpPr/>
          <p:nvPr/>
        </p:nvSpPr>
        <p:spPr>
          <a:xfrm>
            <a:off x="108284" y="6280484"/>
            <a:ext cx="3513221" cy="45720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8" name="TextBox 7">
            <a:extLst>
              <a:ext uri="{FF2B5EF4-FFF2-40B4-BE49-F238E27FC236}">
                <a16:creationId xmlns:a16="http://schemas.microsoft.com/office/drawing/2014/main" id="{29DE6CEB-4BC1-384F-95D4-2B4DCE0DD861}"/>
              </a:ext>
            </a:extLst>
          </p:cNvPr>
          <p:cNvSpPr txBox="1"/>
          <p:nvPr/>
        </p:nvSpPr>
        <p:spPr>
          <a:xfrm>
            <a:off x="108283" y="6324418"/>
            <a:ext cx="561049" cy="369332"/>
          </a:xfrm>
          <a:prstGeom prst="rect">
            <a:avLst/>
          </a:prstGeom>
          <a:noFill/>
        </p:spPr>
        <p:txBody>
          <a:bodyPr wrap="square" rtlCol="0">
            <a:spAutoFit/>
          </a:bodyPr>
          <a:lstStyle/>
          <a:p>
            <a:r>
              <a:rPr lang="it-IT" dirty="0">
                <a:solidFill>
                  <a:schemeClr val="bg1"/>
                </a:solidFill>
              </a:rPr>
              <a:t>19</a:t>
            </a:r>
          </a:p>
        </p:txBody>
      </p:sp>
      <p:sp>
        <p:nvSpPr>
          <p:cNvPr id="19" name="Rettangolo 18">
            <a:extLst>
              <a:ext uri="{FF2B5EF4-FFF2-40B4-BE49-F238E27FC236}">
                <a16:creationId xmlns:a16="http://schemas.microsoft.com/office/drawing/2014/main" id="{5F1B6199-7F90-4715-ADE7-121EC160BF78}"/>
              </a:ext>
            </a:extLst>
          </p:cNvPr>
          <p:cNvSpPr/>
          <p:nvPr/>
        </p:nvSpPr>
        <p:spPr>
          <a:xfrm>
            <a:off x="3518063" y="612650"/>
            <a:ext cx="1688238" cy="51712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it-IT" sz="1600" b="1" dirty="0"/>
              <a:t>UNDOCKING &amp; MOTION</a:t>
            </a:r>
          </a:p>
        </p:txBody>
      </p:sp>
      <p:sp>
        <p:nvSpPr>
          <p:cNvPr id="24" name="Rettangolo 23">
            <a:extLst>
              <a:ext uri="{FF2B5EF4-FFF2-40B4-BE49-F238E27FC236}">
                <a16:creationId xmlns:a16="http://schemas.microsoft.com/office/drawing/2014/main" id="{17E5FC75-4514-4B1E-B338-0C694BFC3EAF}"/>
              </a:ext>
            </a:extLst>
          </p:cNvPr>
          <p:cNvSpPr/>
          <p:nvPr/>
        </p:nvSpPr>
        <p:spPr>
          <a:xfrm>
            <a:off x="5228043" y="5198502"/>
            <a:ext cx="1707757" cy="51712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it-IT" sz="1600" dirty="0"/>
              <a:t>DOCKING &amp; LOCK </a:t>
            </a:r>
          </a:p>
        </p:txBody>
      </p:sp>
      <p:sp>
        <p:nvSpPr>
          <p:cNvPr id="25" name="Rettangolo 24">
            <a:extLst>
              <a:ext uri="{FF2B5EF4-FFF2-40B4-BE49-F238E27FC236}">
                <a16:creationId xmlns:a16="http://schemas.microsoft.com/office/drawing/2014/main" id="{5F280070-1DE8-49CE-AAE5-F33D38D069F1}"/>
              </a:ext>
            </a:extLst>
          </p:cNvPr>
          <p:cNvSpPr/>
          <p:nvPr/>
        </p:nvSpPr>
        <p:spPr>
          <a:xfrm>
            <a:off x="3349089" y="1584481"/>
            <a:ext cx="2026188" cy="7114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sz="1600" dirty="0"/>
          </a:p>
          <a:p>
            <a:pPr algn="ctr"/>
            <a:r>
              <a:rPr lang="it-IT" sz="1600" dirty="0"/>
              <a:t>DAMAGE MAPPING: Hot Spots Recognition</a:t>
            </a:r>
          </a:p>
          <a:p>
            <a:pPr algn="ctr"/>
            <a:endParaRPr lang="it-IT" dirty="0"/>
          </a:p>
        </p:txBody>
      </p:sp>
      <p:sp>
        <p:nvSpPr>
          <p:cNvPr id="28" name="Rettangolo 27">
            <a:extLst>
              <a:ext uri="{FF2B5EF4-FFF2-40B4-BE49-F238E27FC236}">
                <a16:creationId xmlns:a16="http://schemas.microsoft.com/office/drawing/2014/main" id="{53976132-7458-418D-8037-0DB057110E8B}"/>
              </a:ext>
            </a:extLst>
          </p:cNvPr>
          <p:cNvSpPr/>
          <p:nvPr/>
        </p:nvSpPr>
        <p:spPr>
          <a:xfrm>
            <a:off x="6288355" y="575981"/>
            <a:ext cx="1438182" cy="57384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it-IT" sz="1200" dirty="0"/>
              <a:t>Minimum Potential Method</a:t>
            </a:r>
          </a:p>
        </p:txBody>
      </p:sp>
      <p:cxnSp>
        <p:nvCxnSpPr>
          <p:cNvPr id="43" name="Connettore 2 42">
            <a:extLst>
              <a:ext uri="{FF2B5EF4-FFF2-40B4-BE49-F238E27FC236}">
                <a16:creationId xmlns:a16="http://schemas.microsoft.com/office/drawing/2014/main" id="{3A46BCB9-EB13-450A-A6AD-21BDDBE3AB4F}"/>
              </a:ext>
            </a:extLst>
          </p:cNvPr>
          <p:cNvCxnSpPr>
            <a:cxnSpLocks/>
            <a:stCxn id="19" idx="2"/>
            <a:endCxn id="25" idx="0"/>
          </p:cNvCxnSpPr>
          <p:nvPr/>
        </p:nvCxnSpPr>
        <p:spPr>
          <a:xfrm>
            <a:off x="4362182" y="1129775"/>
            <a:ext cx="1" cy="4547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3" name="Ovale 52">
            <a:extLst>
              <a:ext uri="{FF2B5EF4-FFF2-40B4-BE49-F238E27FC236}">
                <a16:creationId xmlns:a16="http://schemas.microsoft.com/office/drawing/2014/main" id="{2A0E980A-5CBC-44FF-B519-DE85E14DA2B9}"/>
              </a:ext>
            </a:extLst>
          </p:cNvPr>
          <p:cNvSpPr/>
          <p:nvPr/>
        </p:nvSpPr>
        <p:spPr>
          <a:xfrm>
            <a:off x="5068825" y="4178707"/>
            <a:ext cx="2026192" cy="61722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it-IT" sz="1200" dirty="0"/>
              <a:t>DAMAGE REPORT &amp; DATA DOWNLOAD</a:t>
            </a:r>
          </a:p>
        </p:txBody>
      </p:sp>
      <p:cxnSp>
        <p:nvCxnSpPr>
          <p:cNvPr id="108" name="Connettore a gomito 107">
            <a:extLst>
              <a:ext uri="{FF2B5EF4-FFF2-40B4-BE49-F238E27FC236}">
                <a16:creationId xmlns:a16="http://schemas.microsoft.com/office/drawing/2014/main" id="{A6FAB365-53C1-4C71-8201-DF2808403888}"/>
              </a:ext>
            </a:extLst>
          </p:cNvPr>
          <p:cNvCxnSpPr>
            <a:cxnSpLocks/>
            <a:stCxn id="19" idx="3"/>
            <a:endCxn id="28" idx="1"/>
          </p:cNvCxnSpPr>
          <p:nvPr/>
        </p:nvCxnSpPr>
        <p:spPr>
          <a:xfrm flipV="1">
            <a:off x="5206301" y="862901"/>
            <a:ext cx="1082054" cy="8312"/>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sp>
        <p:nvSpPr>
          <p:cNvPr id="30" name="Rettangolo 29">
            <a:extLst>
              <a:ext uri="{FF2B5EF4-FFF2-40B4-BE49-F238E27FC236}">
                <a16:creationId xmlns:a16="http://schemas.microsoft.com/office/drawing/2014/main" id="{0E5B3F05-BB10-497B-B477-5BA1B55C73C7}"/>
              </a:ext>
            </a:extLst>
          </p:cNvPr>
          <p:cNvSpPr/>
          <p:nvPr/>
        </p:nvSpPr>
        <p:spPr>
          <a:xfrm>
            <a:off x="7914441" y="2948683"/>
            <a:ext cx="1074194" cy="57384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it-IT" sz="1200" dirty="0"/>
              <a:t>Recall to Docking Base</a:t>
            </a:r>
          </a:p>
        </p:txBody>
      </p:sp>
      <p:cxnSp>
        <p:nvCxnSpPr>
          <p:cNvPr id="31" name="Connettore a gomito 30">
            <a:extLst>
              <a:ext uri="{FF2B5EF4-FFF2-40B4-BE49-F238E27FC236}">
                <a16:creationId xmlns:a16="http://schemas.microsoft.com/office/drawing/2014/main" id="{898197F7-BBF4-432B-81EB-415290245BAA}"/>
              </a:ext>
            </a:extLst>
          </p:cNvPr>
          <p:cNvCxnSpPr>
            <a:cxnSpLocks/>
            <a:stCxn id="34" idx="3"/>
            <a:endCxn id="30" idx="0"/>
          </p:cNvCxnSpPr>
          <p:nvPr/>
        </p:nvCxnSpPr>
        <p:spPr>
          <a:xfrm>
            <a:off x="8426408" y="2307740"/>
            <a:ext cx="25130" cy="640943"/>
          </a:xfrm>
          <a:prstGeom prst="bentConnector2">
            <a:avLst/>
          </a:prstGeom>
        </p:spPr>
        <p:style>
          <a:lnRef idx="1">
            <a:schemeClr val="dk1"/>
          </a:lnRef>
          <a:fillRef idx="0">
            <a:schemeClr val="dk1"/>
          </a:fillRef>
          <a:effectRef idx="0">
            <a:schemeClr val="dk1"/>
          </a:effectRef>
          <a:fontRef idx="minor">
            <a:schemeClr val="tx1"/>
          </a:fontRef>
        </p:style>
      </p:cxnSp>
      <p:sp>
        <p:nvSpPr>
          <p:cNvPr id="34" name="Rombo 33">
            <a:extLst>
              <a:ext uri="{FF2B5EF4-FFF2-40B4-BE49-F238E27FC236}">
                <a16:creationId xmlns:a16="http://schemas.microsoft.com/office/drawing/2014/main" id="{2234CCD3-1ACB-4610-9EFC-24CED301B87A}"/>
              </a:ext>
            </a:extLst>
          </p:cNvPr>
          <p:cNvSpPr/>
          <p:nvPr/>
        </p:nvSpPr>
        <p:spPr>
          <a:xfrm>
            <a:off x="5862586" y="1624539"/>
            <a:ext cx="2563822" cy="1366402"/>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200" dirty="0"/>
              <a:t>Position </a:t>
            </a:r>
            <a:r>
              <a:rPr lang="it-IT" sz="1200" dirty="0" err="1"/>
              <a:t>is</a:t>
            </a:r>
            <a:r>
              <a:rPr lang="it-IT" sz="1200" dirty="0"/>
              <a:t> inside the Motion Domain? </a:t>
            </a:r>
          </a:p>
          <a:p>
            <a:pPr algn="ctr"/>
            <a:r>
              <a:rPr lang="it-IT" sz="1200" dirty="0"/>
              <a:t>(Antenna Communication) </a:t>
            </a:r>
          </a:p>
        </p:txBody>
      </p:sp>
      <p:sp>
        <p:nvSpPr>
          <p:cNvPr id="37" name="CasellaDiTesto 36">
            <a:extLst>
              <a:ext uri="{FF2B5EF4-FFF2-40B4-BE49-F238E27FC236}">
                <a16:creationId xmlns:a16="http://schemas.microsoft.com/office/drawing/2014/main" id="{A261B55C-3F05-4EFA-A667-5222AD5CC5DD}"/>
              </a:ext>
            </a:extLst>
          </p:cNvPr>
          <p:cNvSpPr txBox="1"/>
          <p:nvPr/>
        </p:nvSpPr>
        <p:spPr>
          <a:xfrm>
            <a:off x="5677280" y="1659398"/>
            <a:ext cx="333746" cy="369332"/>
          </a:xfrm>
          <a:prstGeom prst="rect">
            <a:avLst/>
          </a:prstGeom>
          <a:noFill/>
        </p:spPr>
        <p:txBody>
          <a:bodyPr wrap="none" rtlCol="0">
            <a:spAutoFit/>
          </a:bodyPr>
          <a:lstStyle/>
          <a:p>
            <a:r>
              <a:rPr lang="it-IT" dirty="0"/>
              <a:t>N</a:t>
            </a:r>
          </a:p>
        </p:txBody>
      </p:sp>
      <p:sp>
        <p:nvSpPr>
          <p:cNvPr id="39" name="CasellaDiTesto 38">
            <a:extLst>
              <a:ext uri="{FF2B5EF4-FFF2-40B4-BE49-F238E27FC236}">
                <a16:creationId xmlns:a16="http://schemas.microsoft.com/office/drawing/2014/main" id="{A3A5AE12-E4A6-4641-A284-E130590383EC}"/>
              </a:ext>
            </a:extLst>
          </p:cNvPr>
          <p:cNvSpPr txBox="1"/>
          <p:nvPr/>
        </p:nvSpPr>
        <p:spPr>
          <a:xfrm>
            <a:off x="8040735" y="1700870"/>
            <a:ext cx="296876" cy="369332"/>
          </a:xfrm>
          <a:prstGeom prst="rect">
            <a:avLst/>
          </a:prstGeom>
          <a:noFill/>
        </p:spPr>
        <p:txBody>
          <a:bodyPr wrap="none" rtlCol="0">
            <a:spAutoFit/>
          </a:bodyPr>
          <a:lstStyle/>
          <a:p>
            <a:r>
              <a:rPr lang="it-IT" dirty="0"/>
              <a:t>Y</a:t>
            </a:r>
          </a:p>
        </p:txBody>
      </p:sp>
      <p:cxnSp>
        <p:nvCxnSpPr>
          <p:cNvPr id="80" name="Connettore a gomito 79">
            <a:extLst>
              <a:ext uri="{FF2B5EF4-FFF2-40B4-BE49-F238E27FC236}">
                <a16:creationId xmlns:a16="http://schemas.microsoft.com/office/drawing/2014/main" id="{FC2596F2-9FED-4478-90EC-AE39055E5A8A}"/>
              </a:ext>
            </a:extLst>
          </p:cNvPr>
          <p:cNvCxnSpPr>
            <a:cxnSpLocks/>
            <a:stCxn id="28" idx="3"/>
            <a:endCxn id="34" idx="0"/>
          </p:cNvCxnSpPr>
          <p:nvPr/>
        </p:nvCxnSpPr>
        <p:spPr>
          <a:xfrm flipH="1">
            <a:off x="7144497" y="862901"/>
            <a:ext cx="582040" cy="761638"/>
          </a:xfrm>
          <a:prstGeom prst="bentConnector4">
            <a:avLst>
              <a:gd name="adj1" fmla="val -39276"/>
              <a:gd name="adj2" fmla="val 68836"/>
            </a:avLst>
          </a:prstGeom>
          <a:ln>
            <a:tailEnd type="triangle"/>
          </a:ln>
        </p:spPr>
        <p:style>
          <a:lnRef idx="1">
            <a:schemeClr val="dk1"/>
          </a:lnRef>
          <a:fillRef idx="0">
            <a:schemeClr val="dk1"/>
          </a:fillRef>
          <a:effectRef idx="0">
            <a:schemeClr val="dk1"/>
          </a:effectRef>
          <a:fontRef idx="minor">
            <a:schemeClr val="tx1"/>
          </a:fontRef>
        </p:style>
      </p:cxnSp>
      <p:cxnSp>
        <p:nvCxnSpPr>
          <p:cNvPr id="110" name="Connettore a gomito 109">
            <a:extLst>
              <a:ext uri="{FF2B5EF4-FFF2-40B4-BE49-F238E27FC236}">
                <a16:creationId xmlns:a16="http://schemas.microsoft.com/office/drawing/2014/main" id="{FA49DEBC-FB42-4A33-8E94-86694481BCAF}"/>
              </a:ext>
            </a:extLst>
          </p:cNvPr>
          <p:cNvCxnSpPr>
            <a:cxnSpLocks/>
            <a:stCxn id="34" idx="1"/>
            <a:endCxn id="25" idx="3"/>
          </p:cNvCxnSpPr>
          <p:nvPr/>
        </p:nvCxnSpPr>
        <p:spPr>
          <a:xfrm rot="10800000">
            <a:off x="5375278" y="1940194"/>
            <a:ext cx="487309" cy="367547"/>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37" name="Connettore a gomito 136">
            <a:extLst>
              <a:ext uri="{FF2B5EF4-FFF2-40B4-BE49-F238E27FC236}">
                <a16:creationId xmlns:a16="http://schemas.microsoft.com/office/drawing/2014/main" id="{1A0C376E-D3C8-4486-B829-BCDC550AF2C1}"/>
              </a:ext>
            </a:extLst>
          </p:cNvPr>
          <p:cNvCxnSpPr>
            <a:cxnSpLocks/>
            <a:stCxn id="30" idx="2"/>
            <a:endCxn id="24" idx="3"/>
          </p:cNvCxnSpPr>
          <p:nvPr/>
        </p:nvCxnSpPr>
        <p:spPr>
          <a:xfrm rot="5400000">
            <a:off x="6726398" y="3731925"/>
            <a:ext cx="1934542" cy="151573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23" name="Connettore a gomito 222">
            <a:extLst>
              <a:ext uri="{FF2B5EF4-FFF2-40B4-BE49-F238E27FC236}">
                <a16:creationId xmlns:a16="http://schemas.microsoft.com/office/drawing/2014/main" id="{5FFF627C-4734-48CA-9646-BB27E130685D}"/>
              </a:ext>
            </a:extLst>
          </p:cNvPr>
          <p:cNvCxnSpPr>
            <a:cxnSpLocks/>
            <a:stCxn id="244" idx="2"/>
            <a:endCxn id="225" idx="0"/>
          </p:cNvCxnSpPr>
          <p:nvPr/>
        </p:nvCxnSpPr>
        <p:spPr>
          <a:xfrm rot="5400000">
            <a:off x="1415483" y="2811339"/>
            <a:ext cx="179355" cy="12954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25" name="Rombo 224">
            <a:extLst>
              <a:ext uri="{FF2B5EF4-FFF2-40B4-BE49-F238E27FC236}">
                <a16:creationId xmlns:a16="http://schemas.microsoft.com/office/drawing/2014/main" id="{62C5A61D-A8D7-4DBA-AE96-47418BEB6D0F}"/>
              </a:ext>
            </a:extLst>
          </p:cNvPr>
          <p:cNvSpPr/>
          <p:nvPr/>
        </p:nvSpPr>
        <p:spPr>
          <a:xfrm>
            <a:off x="669332" y="2965788"/>
            <a:ext cx="1542113" cy="671366"/>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400" dirty="0"/>
              <a:t>SNR &gt; K</a:t>
            </a:r>
          </a:p>
        </p:txBody>
      </p:sp>
      <p:cxnSp>
        <p:nvCxnSpPr>
          <p:cNvPr id="232" name="Connettore a gomito 231">
            <a:extLst>
              <a:ext uri="{FF2B5EF4-FFF2-40B4-BE49-F238E27FC236}">
                <a16:creationId xmlns:a16="http://schemas.microsoft.com/office/drawing/2014/main" id="{F43D2B99-A92C-40ED-9A15-07BBABC36B61}"/>
              </a:ext>
            </a:extLst>
          </p:cNvPr>
          <p:cNvCxnSpPr>
            <a:cxnSpLocks/>
            <a:stCxn id="225" idx="3"/>
            <a:endCxn id="239" idx="0"/>
          </p:cNvCxnSpPr>
          <p:nvPr/>
        </p:nvCxnSpPr>
        <p:spPr>
          <a:xfrm>
            <a:off x="2211445" y="3301471"/>
            <a:ext cx="591013" cy="196386"/>
          </a:xfrm>
          <a:prstGeom prst="bentConnector2">
            <a:avLst/>
          </a:prstGeom>
        </p:spPr>
        <p:style>
          <a:lnRef idx="1">
            <a:schemeClr val="dk1"/>
          </a:lnRef>
          <a:fillRef idx="0">
            <a:schemeClr val="dk1"/>
          </a:fillRef>
          <a:effectRef idx="0">
            <a:schemeClr val="dk1"/>
          </a:effectRef>
          <a:fontRef idx="minor">
            <a:schemeClr val="tx1"/>
          </a:fontRef>
        </p:style>
      </p:cxnSp>
      <p:sp>
        <p:nvSpPr>
          <p:cNvPr id="233" name="CasellaDiTesto 232">
            <a:extLst>
              <a:ext uri="{FF2B5EF4-FFF2-40B4-BE49-F238E27FC236}">
                <a16:creationId xmlns:a16="http://schemas.microsoft.com/office/drawing/2014/main" id="{53E9294D-DDA7-4B53-9832-FE869614E187}"/>
              </a:ext>
            </a:extLst>
          </p:cNvPr>
          <p:cNvSpPr txBox="1"/>
          <p:nvPr/>
        </p:nvSpPr>
        <p:spPr>
          <a:xfrm>
            <a:off x="669333" y="3001148"/>
            <a:ext cx="333746" cy="369332"/>
          </a:xfrm>
          <a:prstGeom prst="rect">
            <a:avLst/>
          </a:prstGeom>
          <a:noFill/>
        </p:spPr>
        <p:txBody>
          <a:bodyPr wrap="none" rtlCol="0">
            <a:spAutoFit/>
          </a:bodyPr>
          <a:lstStyle/>
          <a:p>
            <a:r>
              <a:rPr lang="it-IT" dirty="0"/>
              <a:t>N</a:t>
            </a:r>
          </a:p>
        </p:txBody>
      </p:sp>
      <p:sp>
        <p:nvSpPr>
          <p:cNvPr id="234" name="CasellaDiTesto 233">
            <a:extLst>
              <a:ext uri="{FF2B5EF4-FFF2-40B4-BE49-F238E27FC236}">
                <a16:creationId xmlns:a16="http://schemas.microsoft.com/office/drawing/2014/main" id="{52AC2523-DA9E-4D26-B044-BD6A6CAD391F}"/>
              </a:ext>
            </a:extLst>
          </p:cNvPr>
          <p:cNvSpPr txBox="1"/>
          <p:nvPr/>
        </p:nvSpPr>
        <p:spPr>
          <a:xfrm>
            <a:off x="2413960" y="2990941"/>
            <a:ext cx="296876" cy="369332"/>
          </a:xfrm>
          <a:prstGeom prst="rect">
            <a:avLst/>
          </a:prstGeom>
          <a:noFill/>
        </p:spPr>
        <p:txBody>
          <a:bodyPr wrap="none" rtlCol="0">
            <a:spAutoFit/>
          </a:bodyPr>
          <a:lstStyle/>
          <a:p>
            <a:r>
              <a:rPr lang="it-IT" dirty="0"/>
              <a:t>Y</a:t>
            </a:r>
          </a:p>
        </p:txBody>
      </p:sp>
      <p:cxnSp>
        <p:nvCxnSpPr>
          <p:cNvPr id="235" name="Connettore a gomito 234">
            <a:extLst>
              <a:ext uri="{FF2B5EF4-FFF2-40B4-BE49-F238E27FC236}">
                <a16:creationId xmlns:a16="http://schemas.microsoft.com/office/drawing/2014/main" id="{771537E1-379E-4068-9024-75D622640550}"/>
              </a:ext>
            </a:extLst>
          </p:cNvPr>
          <p:cNvCxnSpPr>
            <a:cxnSpLocks/>
            <a:stCxn id="225" idx="1"/>
            <a:endCxn id="258" idx="0"/>
          </p:cNvCxnSpPr>
          <p:nvPr/>
        </p:nvCxnSpPr>
        <p:spPr>
          <a:xfrm rot="10800000" flipH="1" flipV="1">
            <a:off x="669331" y="3301470"/>
            <a:ext cx="90625" cy="566995"/>
          </a:xfrm>
          <a:prstGeom prst="bentConnector4">
            <a:avLst>
              <a:gd name="adj1" fmla="val -252248"/>
              <a:gd name="adj2" fmla="val 79602"/>
            </a:avLst>
          </a:prstGeom>
          <a:ln>
            <a:tailEnd type="triangle"/>
          </a:ln>
        </p:spPr>
        <p:style>
          <a:lnRef idx="1">
            <a:schemeClr val="dk1"/>
          </a:lnRef>
          <a:fillRef idx="0">
            <a:schemeClr val="dk1"/>
          </a:fillRef>
          <a:effectRef idx="0">
            <a:schemeClr val="dk1"/>
          </a:effectRef>
          <a:fontRef idx="minor">
            <a:schemeClr val="tx1"/>
          </a:fontRef>
        </p:style>
      </p:cxnSp>
      <p:sp>
        <p:nvSpPr>
          <p:cNvPr id="239" name="Rettangolo 238">
            <a:extLst>
              <a:ext uri="{FF2B5EF4-FFF2-40B4-BE49-F238E27FC236}">
                <a16:creationId xmlns:a16="http://schemas.microsoft.com/office/drawing/2014/main" id="{6EF3D380-F39F-4DE7-B46E-3065F342F17F}"/>
              </a:ext>
            </a:extLst>
          </p:cNvPr>
          <p:cNvSpPr/>
          <p:nvPr/>
        </p:nvSpPr>
        <p:spPr>
          <a:xfrm>
            <a:off x="1950120" y="3497857"/>
            <a:ext cx="1704676" cy="57384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it-IT" sz="1200" dirty="0"/>
              <a:t> </a:t>
            </a:r>
            <a:r>
              <a:rPr lang="it-IT" sz="1200" dirty="0" err="1"/>
              <a:t>HazCam</a:t>
            </a:r>
            <a:r>
              <a:rPr lang="it-IT" sz="1200" dirty="0"/>
              <a:t> </a:t>
            </a:r>
            <a:r>
              <a:rPr lang="it-IT" sz="1200" dirty="0" err="1"/>
              <a:t>pics</a:t>
            </a:r>
            <a:r>
              <a:rPr lang="it-IT" sz="1200" dirty="0"/>
              <a:t> </a:t>
            </a:r>
            <a:r>
              <a:rPr lang="it-IT" sz="1200" dirty="0" err="1"/>
              <a:t>acquisition</a:t>
            </a:r>
            <a:endParaRPr lang="it-IT" sz="1200" dirty="0"/>
          </a:p>
        </p:txBody>
      </p:sp>
      <p:sp>
        <p:nvSpPr>
          <p:cNvPr id="244" name="Rettangolo 243">
            <a:extLst>
              <a:ext uri="{FF2B5EF4-FFF2-40B4-BE49-F238E27FC236}">
                <a16:creationId xmlns:a16="http://schemas.microsoft.com/office/drawing/2014/main" id="{EB027B13-F134-469A-B542-6AF465C25D5C}"/>
              </a:ext>
            </a:extLst>
          </p:cNvPr>
          <p:cNvSpPr/>
          <p:nvPr/>
        </p:nvSpPr>
        <p:spPr>
          <a:xfrm>
            <a:off x="717592" y="2212593"/>
            <a:ext cx="1704677" cy="57384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it-IT" sz="1200" dirty="0" err="1"/>
              <a:t>NavCam</a:t>
            </a:r>
            <a:r>
              <a:rPr lang="it-IT" sz="1200" dirty="0"/>
              <a:t> + laser </a:t>
            </a:r>
            <a:r>
              <a:rPr lang="it-IT" sz="1200" dirty="0" err="1"/>
              <a:t>grid</a:t>
            </a:r>
            <a:r>
              <a:rPr lang="it-IT" sz="1200" dirty="0"/>
              <a:t> for damage </a:t>
            </a:r>
            <a:r>
              <a:rPr lang="it-IT" sz="1200" dirty="0" err="1"/>
              <a:t>detection</a:t>
            </a:r>
            <a:endParaRPr lang="it-IT" sz="1200" dirty="0"/>
          </a:p>
        </p:txBody>
      </p:sp>
      <p:cxnSp>
        <p:nvCxnSpPr>
          <p:cNvPr id="245" name="Connettore a gomito 244">
            <a:extLst>
              <a:ext uri="{FF2B5EF4-FFF2-40B4-BE49-F238E27FC236}">
                <a16:creationId xmlns:a16="http://schemas.microsoft.com/office/drawing/2014/main" id="{2097AA01-5720-4C1A-9A2A-319F8EFDBBE4}"/>
              </a:ext>
            </a:extLst>
          </p:cNvPr>
          <p:cNvCxnSpPr>
            <a:cxnSpLocks/>
            <a:stCxn id="25" idx="2"/>
            <a:endCxn id="244" idx="3"/>
          </p:cNvCxnSpPr>
          <p:nvPr/>
        </p:nvCxnSpPr>
        <p:spPr>
          <a:xfrm rot="5400000">
            <a:off x="3290422" y="1427752"/>
            <a:ext cx="203608" cy="193991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56" name="Rettangolo 255">
            <a:extLst>
              <a:ext uri="{FF2B5EF4-FFF2-40B4-BE49-F238E27FC236}">
                <a16:creationId xmlns:a16="http://schemas.microsoft.com/office/drawing/2014/main" id="{6F5D77A4-3DBC-4DA2-BCCC-D99881DA301D}"/>
              </a:ext>
            </a:extLst>
          </p:cNvPr>
          <p:cNvSpPr/>
          <p:nvPr/>
        </p:nvSpPr>
        <p:spPr>
          <a:xfrm>
            <a:off x="1813416" y="4298292"/>
            <a:ext cx="1938484" cy="57384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it-IT" sz="1200" dirty="0"/>
              <a:t>Level of Impact &amp;</a:t>
            </a:r>
          </a:p>
          <a:p>
            <a:pPr algn="ctr"/>
            <a:r>
              <a:rPr lang="it-IT" sz="1200" dirty="0"/>
              <a:t>Level of damage </a:t>
            </a:r>
          </a:p>
          <a:p>
            <a:pPr algn="ctr"/>
            <a:r>
              <a:rPr lang="it-IT" sz="1200" dirty="0" err="1"/>
              <a:t>classification</a:t>
            </a:r>
            <a:endParaRPr lang="it-IT" sz="1200" dirty="0"/>
          </a:p>
        </p:txBody>
      </p:sp>
      <p:sp>
        <p:nvSpPr>
          <p:cNvPr id="258" name="Rettangolo 257">
            <a:extLst>
              <a:ext uri="{FF2B5EF4-FFF2-40B4-BE49-F238E27FC236}">
                <a16:creationId xmlns:a16="http://schemas.microsoft.com/office/drawing/2014/main" id="{D46C2AA2-BEA1-4705-8940-B109A7AC376B}"/>
              </a:ext>
            </a:extLst>
          </p:cNvPr>
          <p:cNvSpPr/>
          <p:nvPr/>
        </p:nvSpPr>
        <p:spPr>
          <a:xfrm>
            <a:off x="162470" y="3868466"/>
            <a:ext cx="1194973" cy="57384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it-IT" sz="1200" dirty="0"/>
              <a:t>On-board storage of data </a:t>
            </a:r>
          </a:p>
        </p:txBody>
      </p:sp>
      <p:sp>
        <p:nvSpPr>
          <p:cNvPr id="259" name="Rettangolo 258">
            <a:extLst>
              <a:ext uri="{FF2B5EF4-FFF2-40B4-BE49-F238E27FC236}">
                <a16:creationId xmlns:a16="http://schemas.microsoft.com/office/drawing/2014/main" id="{EBFC4B52-EAE7-44FC-9DC0-3619C8E0D28C}"/>
              </a:ext>
            </a:extLst>
          </p:cNvPr>
          <p:cNvSpPr/>
          <p:nvPr/>
        </p:nvSpPr>
        <p:spPr>
          <a:xfrm>
            <a:off x="1853014" y="5038431"/>
            <a:ext cx="1859289" cy="57384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it-IT" sz="1200" dirty="0"/>
              <a:t>On-board storage of data </a:t>
            </a:r>
          </a:p>
        </p:txBody>
      </p:sp>
      <p:cxnSp>
        <p:nvCxnSpPr>
          <p:cNvPr id="261" name="Connettore diritto 260">
            <a:extLst>
              <a:ext uri="{FF2B5EF4-FFF2-40B4-BE49-F238E27FC236}">
                <a16:creationId xmlns:a16="http://schemas.microsoft.com/office/drawing/2014/main" id="{AB6464A3-848A-4497-B26E-3AF9365B52EF}"/>
              </a:ext>
            </a:extLst>
          </p:cNvPr>
          <p:cNvCxnSpPr>
            <a:cxnSpLocks/>
            <a:stCxn id="239" idx="2"/>
            <a:endCxn id="256" idx="0"/>
          </p:cNvCxnSpPr>
          <p:nvPr/>
        </p:nvCxnSpPr>
        <p:spPr>
          <a:xfrm flipH="1">
            <a:off x="2782658" y="4071697"/>
            <a:ext cx="19800" cy="226595"/>
          </a:xfrm>
          <a:prstGeom prst="line">
            <a:avLst/>
          </a:prstGeom>
        </p:spPr>
        <p:style>
          <a:lnRef idx="1">
            <a:schemeClr val="dk1"/>
          </a:lnRef>
          <a:fillRef idx="0">
            <a:schemeClr val="dk1"/>
          </a:fillRef>
          <a:effectRef idx="0">
            <a:schemeClr val="dk1"/>
          </a:effectRef>
          <a:fontRef idx="minor">
            <a:schemeClr val="tx1"/>
          </a:fontRef>
        </p:style>
      </p:cxnSp>
      <p:cxnSp>
        <p:nvCxnSpPr>
          <p:cNvPr id="262" name="Connettore diritto 261">
            <a:extLst>
              <a:ext uri="{FF2B5EF4-FFF2-40B4-BE49-F238E27FC236}">
                <a16:creationId xmlns:a16="http://schemas.microsoft.com/office/drawing/2014/main" id="{2B954A82-8979-4FF5-84E4-E09FD6593B80}"/>
              </a:ext>
            </a:extLst>
          </p:cNvPr>
          <p:cNvCxnSpPr>
            <a:cxnSpLocks/>
            <a:stCxn id="256" idx="2"/>
            <a:endCxn id="259" idx="0"/>
          </p:cNvCxnSpPr>
          <p:nvPr/>
        </p:nvCxnSpPr>
        <p:spPr>
          <a:xfrm>
            <a:off x="2782658" y="4872132"/>
            <a:ext cx="1" cy="166299"/>
          </a:xfrm>
          <a:prstGeom prst="line">
            <a:avLst/>
          </a:prstGeom>
        </p:spPr>
        <p:style>
          <a:lnRef idx="1">
            <a:schemeClr val="dk1"/>
          </a:lnRef>
          <a:fillRef idx="0">
            <a:schemeClr val="dk1"/>
          </a:fillRef>
          <a:effectRef idx="0">
            <a:schemeClr val="dk1"/>
          </a:effectRef>
          <a:fontRef idx="minor">
            <a:schemeClr val="tx1"/>
          </a:fontRef>
        </p:style>
      </p:cxnSp>
      <p:cxnSp>
        <p:nvCxnSpPr>
          <p:cNvPr id="285" name="Connettore a gomito 284">
            <a:extLst>
              <a:ext uri="{FF2B5EF4-FFF2-40B4-BE49-F238E27FC236}">
                <a16:creationId xmlns:a16="http://schemas.microsoft.com/office/drawing/2014/main" id="{CAEC0E58-7887-4584-906D-49DDB906B656}"/>
              </a:ext>
            </a:extLst>
          </p:cNvPr>
          <p:cNvCxnSpPr>
            <a:cxnSpLocks/>
            <a:stCxn id="258" idx="2"/>
            <a:endCxn id="24" idx="2"/>
          </p:cNvCxnSpPr>
          <p:nvPr/>
        </p:nvCxnSpPr>
        <p:spPr>
          <a:xfrm rot="16200000" flipH="1">
            <a:off x="2784279" y="2417983"/>
            <a:ext cx="1273321" cy="5321965"/>
          </a:xfrm>
          <a:prstGeom prst="bentConnector3">
            <a:avLst>
              <a:gd name="adj1" fmla="val 117953"/>
            </a:avLst>
          </a:prstGeom>
          <a:ln>
            <a:tailEnd type="triangle"/>
          </a:ln>
        </p:spPr>
        <p:style>
          <a:lnRef idx="1">
            <a:schemeClr val="dk1"/>
          </a:lnRef>
          <a:fillRef idx="0">
            <a:schemeClr val="dk1"/>
          </a:fillRef>
          <a:effectRef idx="0">
            <a:schemeClr val="dk1"/>
          </a:effectRef>
          <a:fontRef idx="minor">
            <a:schemeClr val="tx1"/>
          </a:fontRef>
        </p:style>
      </p:cxnSp>
      <p:cxnSp>
        <p:nvCxnSpPr>
          <p:cNvPr id="289" name="Connettore a gomito 288">
            <a:extLst>
              <a:ext uri="{FF2B5EF4-FFF2-40B4-BE49-F238E27FC236}">
                <a16:creationId xmlns:a16="http://schemas.microsoft.com/office/drawing/2014/main" id="{F793D842-3725-48A9-99B3-33FCD266F4F2}"/>
              </a:ext>
            </a:extLst>
          </p:cNvPr>
          <p:cNvCxnSpPr>
            <a:cxnSpLocks/>
            <a:stCxn id="259" idx="2"/>
            <a:endCxn id="24" idx="1"/>
          </p:cNvCxnSpPr>
          <p:nvPr/>
        </p:nvCxnSpPr>
        <p:spPr>
          <a:xfrm rot="5400000" flipH="1" flipV="1">
            <a:off x="3927748" y="4311976"/>
            <a:ext cx="155206" cy="2445384"/>
          </a:xfrm>
          <a:prstGeom prst="bentConnector4">
            <a:avLst>
              <a:gd name="adj1" fmla="val -147288"/>
              <a:gd name="adj2" fmla="val 69008"/>
            </a:avLst>
          </a:prstGeom>
          <a:ln>
            <a:tailEnd type="triangle"/>
          </a:ln>
        </p:spPr>
        <p:style>
          <a:lnRef idx="1">
            <a:schemeClr val="dk1"/>
          </a:lnRef>
          <a:fillRef idx="0">
            <a:schemeClr val="dk1"/>
          </a:fillRef>
          <a:effectRef idx="0">
            <a:schemeClr val="dk1"/>
          </a:effectRef>
          <a:fontRef idx="minor">
            <a:schemeClr val="tx1"/>
          </a:fontRef>
        </p:style>
      </p:cxnSp>
      <p:cxnSp>
        <p:nvCxnSpPr>
          <p:cNvPr id="295" name="Connettore 2 294">
            <a:extLst>
              <a:ext uri="{FF2B5EF4-FFF2-40B4-BE49-F238E27FC236}">
                <a16:creationId xmlns:a16="http://schemas.microsoft.com/office/drawing/2014/main" id="{8530E000-C202-4B9D-87D0-6AF15625AB67}"/>
              </a:ext>
            </a:extLst>
          </p:cNvPr>
          <p:cNvCxnSpPr>
            <a:cxnSpLocks/>
            <a:stCxn id="24" idx="0"/>
            <a:endCxn id="53" idx="4"/>
          </p:cNvCxnSpPr>
          <p:nvPr/>
        </p:nvCxnSpPr>
        <p:spPr>
          <a:xfrm flipH="1" flipV="1">
            <a:off x="6081921" y="4795927"/>
            <a:ext cx="1" cy="4025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Rettangolo 1">
            <a:extLst>
              <a:ext uri="{FF2B5EF4-FFF2-40B4-BE49-F238E27FC236}">
                <a16:creationId xmlns:a16="http://schemas.microsoft.com/office/drawing/2014/main" id="{5B4C9544-0A7C-4617-829E-AB79423236D4}"/>
              </a:ext>
            </a:extLst>
          </p:cNvPr>
          <p:cNvSpPr/>
          <p:nvPr/>
        </p:nvSpPr>
        <p:spPr>
          <a:xfrm>
            <a:off x="388807" y="98927"/>
            <a:ext cx="2619919" cy="954107"/>
          </a:xfrm>
          <a:prstGeom prst="rect">
            <a:avLst/>
          </a:prstGeom>
        </p:spPr>
        <p:txBody>
          <a:bodyPr wrap="square">
            <a:spAutoFit/>
          </a:bodyPr>
          <a:lstStyle/>
          <a:p>
            <a:r>
              <a:rPr lang="it-IT" sz="2800" b="1" dirty="0">
                <a:solidFill>
                  <a:schemeClr val="bg1"/>
                </a:solidFill>
                <a:latin typeface="Arial"/>
                <a:ea typeface="+mj-ea"/>
                <a:cs typeface="Arial"/>
              </a:rPr>
              <a:t>Come Back and Docking</a:t>
            </a:r>
            <a:endParaRPr lang="en-GB" sz="2800" b="1" dirty="0">
              <a:solidFill>
                <a:schemeClr val="bg1"/>
              </a:solidFill>
              <a:latin typeface="Arial"/>
              <a:ea typeface="+mj-ea"/>
              <a:cs typeface="Arial"/>
            </a:endParaRPr>
          </a:p>
        </p:txBody>
      </p:sp>
    </p:spTree>
    <p:extLst>
      <p:ext uri="{BB962C8B-B14F-4D97-AF65-F5344CB8AC3E}">
        <p14:creationId xmlns:p14="http://schemas.microsoft.com/office/powerpoint/2010/main" val="377716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128C62E-09CE-419D-A66D-3B237CB4310F}"/>
              </a:ext>
            </a:extLst>
          </p:cNvPr>
          <p:cNvSpPr>
            <a:spLocks noGrp="1"/>
          </p:cNvSpPr>
          <p:nvPr>
            <p:ph type="title"/>
          </p:nvPr>
        </p:nvSpPr>
        <p:spPr/>
        <p:txBody>
          <a:bodyPr>
            <a:normAutofit/>
          </a:bodyPr>
          <a:lstStyle/>
          <a:p>
            <a:r>
              <a:rPr lang="it-IT" sz="2800" dirty="0" err="1"/>
              <a:t>Problem</a:t>
            </a:r>
            <a:r>
              <a:rPr lang="it-IT" sz="2800" dirty="0"/>
              <a:t>: </a:t>
            </a:r>
            <a:r>
              <a:rPr lang="it-IT" sz="2800" dirty="0" err="1"/>
              <a:t>amount</a:t>
            </a:r>
            <a:r>
              <a:rPr lang="it-IT" sz="2800" dirty="0"/>
              <a:t> of </a:t>
            </a:r>
            <a:r>
              <a:rPr lang="it-IT" sz="2800" dirty="0" err="1"/>
              <a:t>space</a:t>
            </a:r>
            <a:r>
              <a:rPr lang="it-IT" sz="2800" dirty="0"/>
              <a:t> </a:t>
            </a:r>
            <a:r>
              <a:rPr lang="it-IT" sz="2800" dirty="0" err="1"/>
              <a:t>debris</a:t>
            </a:r>
            <a:r>
              <a:rPr lang="it-IT" sz="2800" dirty="0"/>
              <a:t> in 21° </a:t>
            </a:r>
            <a:r>
              <a:rPr lang="it-IT" sz="2800" dirty="0" err="1"/>
              <a:t>century</a:t>
            </a:r>
            <a:endParaRPr lang="en-GB" sz="2800" dirty="0"/>
          </a:p>
        </p:txBody>
      </p:sp>
      <p:sp>
        <p:nvSpPr>
          <p:cNvPr id="3" name="Segnaposto contenuto 2">
            <a:extLst>
              <a:ext uri="{FF2B5EF4-FFF2-40B4-BE49-F238E27FC236}">
                <a16:creationId xmlns:a16="http://schemas.microsoft.com/office/drawing/2014/main" id="{1AD57250-055E-4066-85B7-02E02B512879}"/>
              </a:ext>
            </a:extLst>
          </p:cNvPr>
          <p:cNvSpPr>
            <a:spLocks noGrp="1"/>
          </p:cNvSpPr>
          <p:nvPr>
            <p:ph idx="1"/>
          </p:nvPr>
        </p:nvSpPr>
        <p:spPr/>
        <p:txBody>
          <a:bodyPr/>
          <a:lstStyle/>
          <a:p>
            <a:r>
              <a:rPr lang="it-IT" dirty="0" err="1"/>
              <a:t>Nowdays</a:t>
            </a:r>
            <a:r>
              <a:rPr lang="it-IT" dirty="0"/>
              <a:t> </a:t>
            </a:r>
            <a:r>
              <a:rPr lang="it-IT" dirty="0" err="1"/>
              <a:t>number</a:t>
            </a:r>
            <a:r>
              <a:rPr lang="it-IT" dirty="0"/>
              <a:t> of </a:t>
            </a:r>
            <a:r>
              <a:rPr lang="it-IT" dirty="0" err="1"/>
              <a:t>launches</a:t>
            </a:r>
            <a:r>
              <a:rPr lang="it-IT" dirty="0"/>
              <a:t> of </a:t>
            </a:r>
            <a:r>
              <a:rPr lang="it-IT" dirty="0" err="1"/>
              <a:t>objects</a:t>
            </a:r>
            <a:r>
              <a:rPr lang="it-IT" dirty="0"/>
              <a:t> to </a:t>
            </a:r>
            <a:r>
              <a:rPr lang="it-IT" dirty="0" err="1"/>
              <a:t>space</a:t>
            </a:r>
            <a:r>
              <a:rPr lang="it-IT" dirty="0"/>
              <a:t> </a:t>
            </a:r>
            <a:r>
              <a:rPr lang="it-IT" dirty="0" err="1"/>
              <a:t>is</a:t>
            </a:r>
            <a:r>
              <a:rPr lang="it-IT" dirty="0"/>
              <a:t> </a:t>
            </a:r>
            <a:r>
              <a:rPr lang="it-IT" dirty="0" err="1"/>
              <a:t>increasing</a:t>
            </a:r>
            <a:r>
              <a:rPr lang="it-IT" dirty="0"/>
              <a:t> </a:t>
            </a:r>
            <a:r>
              <a:rPr lang="it-IT" dirty="0" err="1"/>
              <a:t>continously</a:t>
            </a:r>
            <a:r>
              <a:rPr lang="it-IT" dirty="0"/>
              <a:t>. </a:t>
            </a:r>
            <a:r>
              <a:rPr lang="it-IT" dirty="0" err="1"/>
              <a:t>It</a:t>
            </a:r>
            <a:r>
              <a:rPr lang="it-IT" dirty="0"/>
              <a:t> </a:t>
            </a:r>
            <a:r>
              <a:rPr lang="it-IT" dirty="0" err="1"/>
              <a:t>follows</a:t>
            </a:r>
            <a:r>
              <a:rPr lang="it-IT" dirty="0"/>
              <a:t> </a:t>
            </a:r>
            <a:r>
              <a:rPr lang="it-IT" dirty="0" err="1"/>
              <a:t>that</a:t>
            </a:r>
            <a:r>
              <a:rPr lang="it-IT" dirty="0"/>
              <a:t> the </a:t>
            </a:r>
            <a:r>
              <a:rPr lang="it-IT" dirty="0" err="1"/>
              <a:t>number</a:t>
            </a:r>
            <a:r>
              <a:rPr lang="it-IT" dirty="0"/>
              <a:t> of </a:t>
            </a:r>
            <a:r>
              <a:rPr lang="it-IT" dirty="0" err="1"/>
              <a:t>space</a:t>
            </a:r>
            <a:r>
              <a:rPr lang="it-IT" dirty="0"/>
              <a:t> </a:t>
            </a:r>
            <a:r>
              <a:rPr lang="it-IT" dirty="0" err="1"/>
              <a:t>debris</a:t>
            </a:r>
            <a:r>
              <a:rPr lang="it-IT" dirty="0"/>
              <a:t> </a:t>
            </a:r>
            <a:r>
              <a:rPr lang="it-IT" dirty="0" err="1"/>
              <a:t>is</a:t>
            </a:r>
            <a:r>
              <a:rPr lang="it-IT" dirty="0"/>
              <a:t> </a:t>
            </a:r>
            <a:r>
              <a:rPr lang="it-IT" dirty="0" err="1"/>
              <a:t>increasing</a:t>
            </a:r>
            <a:r>
              <a:rPr lang="it-IT" dirty="0"/>
              <a:t> </a:t>
            </a:r>
            <a:r>
              <a:rPr lang="it-IT" dirty="0" err="1"/>
              <a:t>as</a:t>
            </a:r>
            <a:r>
              <a:rPr lang="it-IT" dirty="0"/>
              <a:t> </a:t>
            </a:r>
            <a:r>
              <a:rPr lang="it-IT" dirty="0" err="1"/>
              <a:t>well</a:t>
            </a:r>
            <a:r>
              <a:rPr lang="it-IT" dirty="0"/>
              <a:t>.</a:t>
            </a:r>
          </a:p>
          <a:p>
            <a:endParaRPr lang="it-IT" dirty="0"/>
          </a:p>
          <a:p>
            <a:r>
              <a:rPr lang="it-IT" dirty="0" err="1"/>
              <a:t>It</a:t>
            </a:r>
            <a:r>
              <a:rPr lang="it-IT" dirty="0"/>
              <a:t> </a:t>
            </a:r>
            <a:r>
              <a:rPr lang="it-IT" dirty="0" err="1"/>
              <a:t>means</a:t>
            </a:r>
            <a:r>
              <a:rPr lang="it-IT" dirty="0"/>
              <a:t> </a:t>
            </a:r>
            <a:r>
              <a:rPr lang="it-IT" dirty="0" err="1"/>
              <a:t>that</a:t>
            </a:r>
            <a:r>
              <a:rPr lang="it-IT" dirty="0"/>
              <a:t> </a:t>
            </a:r>
            <a:r>
              <a:rPr lang="it-IT" dirty="0" err="1"/>
              <a:t>there</a:t>
            </a:r>
            <a:r>
              <a:rPr lang="it-IT" dirty="0"/>
              <a:t> </a:t>
            </a:r>
            <a:r>
              <a:rPr lang="it-IT" dirty="0" err="1"/>
              <a:t>is</a:t>
            </a:r>
            <a:r>
              <a:rPr lang="it-IT" dirty="0"/>
              <a:t> more </a:t>
            </a:r>
            <a:r>
              <a:rPr lang="it-IT" dirty="0" err="1"/>
              <a:t>possibility</a:t>
            </a:r>
            <a:r>
              <a:rPr lang="it-IT" dirty="0"/>
              <a:t>, for a satellite, to be hit by a </a:t>
            </a:r>
            <a:r>
              <a:rPr lang="it-IT" dirty="0" err="1"/>
              <a:t>space</a:t>
            </a:r>
            <a:r>
              <a:rPr lang="it-IT" dirty="0"/>
              <a:t> </a:t>
            </a:r>
            <a:r>
              <a:rPr lang="it-IT" dirty="0" err="1"/>
              <a:t>debris</a:t>
            </a:r>
            <a:r>
              <a:rPr lang="it-IT" dirty="0"/>
              <a:t> </a:t>
            </a:r>
            <a:r>
              <a:rPr lang="it-IT" dirty="0" err="1"/>
              <a:t>while</a:t>
            </a:r>
            <a:r>
              <a:rPr lang="it-IT" dirty="0"/>
              <a:t> </a:t>
            </a:r>
            <a:r>
              <a:rPr lang="it-IT" dirty="0" err="1"/>
              <a:t>there</a:t>
            </a:r>
            <a:r>
              <a:rPr lang="it-IT" dirty="0"/>
              <a:t> are no </a:t>
            </a:r>
            <a:r>
              <a:rPr lang="it-IT" dirty="0" err="1"/>
              <a:t>actual</a:t>
            </a:r>
            <a:r>
              <a:rPr lang="it-IT" dirty="0"/>
              <a:t> </a:t>
            </a:r>
            <a:r>
              <a:rPr lang="it-IT" dirty="0" err="1"/>
              <a:t>tecnologies</a:t>
            </a:r>
            <a:r>
              <a:rPr lang="it-IT" dirty="0"/>
              <a:t> </a:t>
            </a:r>
            <a:r>
              <a:rPr lang="it-IT" dirty="0" err="1"/>
              <a:t>that</a:t>
            </a:r>
            <a:r>
              <a:rPr lang="it-IT" dirty="0"/>
              <a:t> </a:t>
            </a:r>
            <a:r>
              <a:rPr lang="it-IT" dirty="0" err="1"/>
              <a:t>would</a:t>
            </a:r>
            <a:r>
              <a:rPr lang="it-IT" dirty="0"/>
              <a:t> help </a:t>
            </a:r>
            <a:r>
              <a:rPr lang="it-IT" dirty="0" err="1"/>
              <a:t>astronauts</a:t>
            </a:r>
            <a:r>
              <a:rPr lang="it-IT" dirty="0"/>
              <a:t> to </a:t>
            </a:r>
            <a:r>
              <a:rPr lang="it-IT" dirty="0" err="1"/>
              <a:t>detect</a:t>
            </a:r>
            <a:r>
              <a:rPr lang="it-IT" dirty="0"/>
              <a:t> </a:t>
            </a:r>
            <a:r>
              <a:rPr lang="it-IT" dirty="0" err="1"/>
              <a:t>impacts</a:t>
            </a:r>
            <a:r>
              <a:rPr lang="it-IT" dirty="0"/>
              <a:t> in an </a:t>
            </a:r>
            <a:r>
              <a:rPr lang="it-IT" dirty="0" err="1"/>
              <a:t>autonomous</a:t>
            </a:r>
            <a:r>
              <a:rPr lang="it-IT" dirty="0"/>
              <a:t> way.</a:t>
            </a:r>
            <a:endParaRPr lang="en-GB" dirty="0"/>
          </a:p>
        </p:txBody>
      </p:sp>
      <p:grpSp>
        <p:nvGrpSpPr>
          <p:cNvPr id="4" name="Gruppo 3">
            <a:extLst>
              <a:ext uri="{FF2B5EF4-FFF2-40B4-BE49-F238E27FC236}">
                <a16:creationId xmlns:a16="http://schemas.microsoft.com/office/drawing/2014/main" id="{3D03F262-99CE-4D61-B5A7-DAB8CAB3168D}"/>
              </a:ext>
            </a:extLst>
          </p:cNvPr>
          <p:cNvGrpSpPr/>
          <p:nvPr/>
        </p:nvGrpSpPr>
        <p:grpSpPr>
          <a:xfrm>
            <a:off x="108284" y="6280484"/>
            <a:ext cx="3513221" cy="457200"/>
            <a:chOff x="108284" y="6280484"/>
            <a:chExt cx="3513221" cy="457200"/>
          </a:xfrm>
        </p:grpSpPr>
        <p:sp>
          <p:nvSpPr>
            <p:cNvPr id="5" name="Rectangle 11">
              <a:extLst>
                <a:ext uri="{FF2B5EF4-FFF2-40B4-BE49-F238E27FC236}">
                  <a16:creationId xmlns:a16="http://schemas.microsoft.com/office/drawing/2014/main" id="{63BE894F-BE94-429E-AC51-5B229C0569FA}"/>
                </a:ext>
              </a:extLst>
            </p:cNvPr>
            <p:cNvSpPr/>
            <p:nvPr/>
          </p:nvSpPr>
          <p:spPr>
            <a:xfrm>
              <a:off x="108284" y="6280484"/>
              <a:ext cx="3513221" cy="45720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6" name="TextBox 3">
              <a:extLst>
                <a:ext uri="{FF2B5EF4-FFF2-40B4-BE49-F238E27FC236}">
                  <a16:creationId xmlns:a16="http://schemas.microsoft.com/office/drawing/2014/main" id="{F480A68E-BEFC-42D3-978D-F8214C119ABE}"/>
                </a:ext>
              </a:extLst>
            </p:cNvPr>
            <p:cNvSpPr txBox="1"/>
            <p:nvPr/>
          </p:nvSpPr>
          <p:spPr>
            <a:xfrm>
              <a:off x="108284" y="6324418"/>
              <a:ext cx="348916" cy="369332"/>
            </a:xfrm>
            <a:prstGeom prst="rect">
              <a:avLst/>
            </a:prstGeom>
            <a:noFill/>
          </p:spPr>
          <p:txBody>
            <a:bodyPr wrap="square" rtlCol="0">
              <a:spAutoFit/>
            </a:bodyPr>
            <a:lstStyle/>
            <a:p>
              <a:r>
                <a:rPr lang="it-IT" dirty="0">
                  <a:solidFill>
                    <a:schemeClr val="bg1"/>
                  </a:solidFill>
                </a:rPr>
                <a:t>2</a:t>
              </a:r>
            </a:p>
          </p:txBody>
        </p:sp>
      </p:grpSp>
    </p:spTree>
    <p:extLst>
      <p:ext uri="{BB962C8B-B14F-4D97-AF65-F5344CB8AC3E}">
        <p14:creationId xmlns:p14="http://schemas.microsoft.com/office/powerpoint/2010/main" val="36786114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F02DF93-4CA4-4CF6-A250-A55F9584D726}"/>
              </a:ext>
            </a:extLst>
          </p:cNvPr>
          <p:cNvSpPr>
            <a:spLocks noGrp="1"/>
          </p:cNvSpPr>
          <p:nvPr>
            <p:ph type="title"/>
          </p:nvPr>
        </p:nvSpPr>
        <p:spPr>
          <a:xfrm>
            <a:off x="288521" y="270214"/>
            <a:ext cx="8581043" cy="840400"/>
          </a:xfrm>
        </p:spPr>
        <p:txBody>
          <a:bodyPr>
            <a:normAutofit/>
          </a:bodyPr>
          <a:lstStyle/>
          <a:p>
            <a:r>
              <a:rPr lang="it-IT" sz="2800" dirty="0" err="1"/>
              <a:t>Conclusion</a:t>
            </a:r>
            <a:r>
              <a:rPr lang="it-IT" sz="2800" dirty="0"/>
              <a:t> and Future Development</a:t>
            </a:r>
            <a:endParaRPr lang="en-GB" sz="2800" dirty="0"/>
          </a:p>
        </p:txBody>
      </p:sp>
      <p:sp>
        <p:nvSpPr>
          <p:cNvPr id="5" name="Segnaposto contenuto 4">
            <a:extLst>
              <a:ext uri="{FF2B5EF4-FFF2-40B4-BE49-F238E27FC236}">
                <a16:creationId xmlns:a16="http://schemas.microsoft.com/office/drawing/2014/main" id="{2873FA54-991A-4419-AF80-D2B1F1F9D094}"/>
              </a:ext>
            </a:extLst>
          </p:cNvPr>
          <p:cNvSpPr>
            <a:spLocks noGrp="1"/>
          </p:cNvSpPr>
          <p:nvPr>
            <p:ph idx="1"/>
          </p:nvPr>
        </p:nvSpPr>
        <p:spPr>
          <a:xfrm>
            <a:off x="288521" y="1432567"/>
            <a:ext cx="8323726" cy="4525963"/>
          </a:xfrm>
        </p:spPr>
        <p:txBody>
          <a:bodyPr>
            <a:normAutofit/>
          </a:bodyPr>
          <a:lstStyle/>
          <a:p>
            <a:r>
              <a:rPr lang="it-IT" sz="2000" dirty="0" err="1"/>
              <a:t>Through</a:t>
            </a:r>
            <a:r>
              <a:rPr lang="it-IT" sz="2000" dirty="0"/>
              <a:t> the use of new </a:t>
            </a:r>
            <a:r>
              <a:rPr lang="it-IT" sz="2000" dirty="0" err="1"/>
              <a:t>technologies</a:t>
            </a:r>
            <a:r>
              <a:rPr lang="it-IT" sz="2000" dirty="0"/>
              <a:t> in a non common way, </a:t>
            </a:r>
            <a:r>
              <a:rPr lang="it-IT" sz="2000" dirty="0" err="1"/>
              <a:t>we</a:t>
            </a:r>
            <a:r>
              <a:rPr lang="it-IT" sz="2000" dirty="0"/>
              <a:t> </a:t>
            </a:r>
            <a:r>
              <a:rPr lang="it-IT" sz="2000" dirty="0" err="1"/>
              <a:t>tried</a:t>
            </a:r>
            <a:r>
              <a:rPr lang="it-IT" sz="2000" dirty="0"/>
              <a:t> to </a:t>
            </a:r>
            <a:r>
              <a:rPr lang="it-IT" sz="2000" dirty="0" err="1"/>
              <a:t>give</a:t>
            </a:r>
            <a:r>
              <a:rPr lang="it-IT" sz="2000" dirty="0"/>
              <a:t> a </a:t>
            </a:r>
            <a:r>
              <a:rPr lang="it-IT" sz="2000" dirty="0" err="1"/>
              <a:t>solution</a:t>
            </a:r>
            <a:r>
              <a:rPr lang="it-IT" sz="2000" dirty="0"/>
              <a:t> to the </a:t>
            </a:r>
            <a:r>
              <a:rPr lang="it-IT" sz="2000" dirty="0" err="1"/>
              <a:t>important</a:t>
            </a:r>
            <a:r>
              <a:rPr lang="it-IT" sz="2000" dirty="0"/>
              <a:t> </a:t>
            </a:r>
            <a:r>
              <a:rPr lang="it-IT" sz="2000" dirty="0" err="1"/>
              <a:t>problem</a:t>
            </a:r>
            <a:r>
              <a:rPr lang="it-IT" sz="2000" dirty="0"/>
              <a:t> of </a:t>
            </a:r>
            <a:r>
              <a:rPr lang="it-IT" sz="2000" dirty="0" err="1"/>
              <a:t>space</a:t>
            </a:r>
            <a:r>
              <a:rPr lang="it-IT" sz="2000" dirty="0"/>
              <a:t> </a:t>
            </a:r>
            <a:r>
              <a:rPr lang="it-IT" sz="2000" dirty="0" err="1"/>
              <a:t>debris</a:t>
            </a:r>
            <a:r>
              <a:rPr lang="it-IT" sz="2000" dirty="0"/>
              <a:t> </a:t>
            </a:r>
            <a:r>
              <a:rPr lang="it-IT" sz="2000" dirty="0" err="1"/>
              <a:t>damages</a:t>
            </a:r>
            <a:r>
              <a:rPr lang="it-IT" sz="2000" dirty="0"/>
              <a:t> </a:t>
            </a:r>
            <a:r>
              <a:rPr lang="it-IT" sz="2000" dirty="0" err="1"/>
              <a:t>detection</a:t>
            </a:r>
            <a:r>
              <a:rPr lang="it-IT" sz="2000" dirty="0"/>
              <a:t>, </a:t>
            </a:r>
            <a:r>
              <a:rPr lang="it-IT" sz="2000" dirty="0" err="1"/>
              <a:t>taking</a:t>
            </a:r>
            <a:r>
              <a:rPr lang="it-IT" sz="2000" dirty="0"/>
              <a:t> </a:t>
            </a:r>
            <a:r>
              <a:rPr lang="it-IT" sz="2000" dirty="0" err="1"/>
              <a:t>inspiration</a:t>
            </a:r>
            <a:r>
              <a:rPr lang="it-IT" sz="2000" dirty="0"/>
              <a:t> from the </a:t>
            </a:r>
            <a:r>
              <a:rPr lang="it-IT" sz="2000" dirty="0" err="1"/>
              <a:t>the</a:t>
            </a:r>
            <a:r>
              <a:rPr lang="it-IT" sz="2000" dirty="0"/>
              <a:t> </a:t>
            </a:r>
            <a:r>
              <a:rPr lang="it-IT" sz="2000" dirty="0" err="1"/>
              <a:t>nervous</a:t>
            </a:r>
            <a:r>
              <a:rPr lang="it-IT" sz="2000" dirty="0"/>
              <a:t> system.</a:t>
            </a:r>
          </a:p>
          <a:p>
            <a:r>
              <a:rPr lang="it-IT" sz="2000" dirty="0"/>
              <a:t>For the future work, the </a:t>
            </a:r>
            <a:r>
              <a:rPr lang="it-IT" sz="2000" dirty="0" err="1"/>
              <a:t>tests</a:t>
            </a:r>
            <a:r>
              <a:rPr lang="it-IT" sz="2000" dirty="0"/>
              <a:t> and </a:t>
            </a:r>
            <a:r>
              <a:rPr lang="it-IT" sz="2000" dirty="0" err="1"/>
              <a:t>validation</a:t>
            </a:r>
            <a:r>
              <a:rPr lang="it-IT" sz="2000" dirty="0"/>
              <a:t> </a:t>
            </a:r>
            <a:r>
              <a:rPr lang="it-IT" sz="2000" dirty="0" err="1"/>
              <a:t>methods</a:t>
            </a:r>
            <a:r>
              <a:rPr lang="it-IT" sz="2000" dirty="0"/>
              <a:t> </a:t>
            </a:r>
            <a:r>
              <a:rPr lang="it-IT" sz="2000" dirty="0" err="1"/>
              <a:t>that</a:t>
            </a:r>
            <a:r>
              <a:rPr lang="it-IT" sz="2000" dirty="0"/>
              <a:t> </a:t>
            </a:r>
            <a:r>
              <a:rPr lang="it-IT" sz="2000" dirty="0" err="1"/>
              <a:t>uploaded</a:t>
            </a:r>
            <a:r>
              <a:rPr lang="it-IT" sz="2000" dirty="0"/>
              <a:t> </a:t>
            </a:r>
            <a:r>
              <a:rPr lang="it-IT" sz="2000" dirty="0" err="1"/>
              <a:t>before</a:t>
            </a:r>
            <a:r>
              <a:rPr lang="it-IT" sz="2000" dirty="0"/>
              <a:t>, </a:t>
            </a:r>
            <a:r>
              <a:rPr lang="it-IT" sz="2000" dirty="0" err="1"/>
              <a:t>should</a:t>
            </a:r>
            <a:r>
              <a:rPr lang="it-IT" sz="2000" dirty="0"/>
              <a:t> be </a:t>
            </a:r>
            <a:r>
              <a:rPr lang="it-IT" sz="2000" dirty="0" err="1"/>
              <a:t>accurately</a:t>
            </a:r>
            <a:r>
              <a:rPr lang="it-IT" sz="2000" dirty="0"/>
              <a:t> </a:t>
            </a:r>
            <a:r>
              <a:rPr lang="it-IT" sz="2000" dirty="0" err="1"/>
              <a:t>done</a:t>
            </a:r>
            <a:r>
              <a:rPr lang="it-IT" sz="2000" dirty="0"/>
              <a:t> in </a:t>
            </a:r>
            <a:r>
              <a:rPr lang="it-IT" sz="2000" dirty="0" err="1"/>
              <a:t>order</a:t>
            </a:r>
            <a:r>
              <a:rPr lang="it-IT" sz="2000" dirty="0"/>
              <a:t> to make </a:t>
            </a:r>
            <a:r>
              <a:rPr lang="it-IT" sz="2000" dirty="0" err="1"/>
              <a:t>it</a:t>
            </a:r>
            <a:r>
              <a:rPr lang="it-IT" sz="2000" dirty="0"/>
              <a:t> </a:t>
            </a:r>
            <a:r>
              <a:rPr lang="it-IT" sz="2000" dirty="0" err="1"/>
              <a:t>also</a:t>
            </a:r>
            <a:r>
              <a:rPr lang="it-IT" sz="2000" dirty="0"/>
              <a:t> cost </a:t>
            </a:r>
            <a:r>
              <a:rPr lang="it-IT" sz="2000" dirty="0" err="1"/>
              <a:t>effective</a:t>
            </a:r>
            <a:r>
              <a:rPr lang="it-IT" sz="2000" dirty="0"/>
              <a:t> to </a:t>
            </a:r>
            <a:r>
              <a:rPr lang="it-IT" sz="2000" dirty="0" err="1"/>
              <a:t>commercialize</a:t>
            </a:r>
            <a:r>
              <a:rPr lang="it-IT" sz="2000" dirty="0"/>
              <a:t> </a:t>
            </a:r>
            <a:r>
              <a:rPr lang="it-IT" sz="2000" dirty="0" err="1"/>
              <a:t>it</a:t>
            </a:r>
            <a:r>
              <a:rPr lang="it-IT" sz="2000" dirty="0"/>
              <a:t>.</a:t>
            </a:r>
          </a:p>
          <a:p>
            <a:endParaRPr lang="it-IT" sz="2000" dirty="0"/>
          </a:p>
          <a:p>
            <a:endParaRPr lang="it-IT" sz="2000" dirty="0"/>
          </a:p>
          <a:p>
            <a:r>
              <a:rPr lang="it-IT" sz="2000" dirty="0"/>
              <a:t>More information can be </a:t>
            </a:r>
            <a:r>
              <a:rPr lang="it-IT" sz="2000" dirty="0" err="1"/>
              <a:t>found</a:t>
            </a:r>
            <a:r>
              <a:rPr lang="it-IT" sz="2000" dirty="0"/>
              <a:t> </a:t>
            </a:r>
            <a:r>
              <a:rPr lang="it-IT" sz="2000" dirty="0" err="1"/>
              <a:t>at</a:t>
            </a:r>
            <a:r>
              <a:rPr lang="it-IT" sz="2000" dirty="0"/>
              <a:t>:</a:t>
            </a:r>
          </a:p>
          <a:p>
            <a:r>
              <a:rPr lang="en-GB" sz="2000" u="sng" dirty="0">
                <a:hlinkClick r:id="rId2"/>
              </a:rPr>
              <a:t>https://2018.spaceappschallenge.org/challenges/can-you-build/design-based-nature-fusion/teams/hello-debris/project</a:t>
            </a:r>
            <a:endParaRPr lang="en-GB" sz="2000" dirty="0"/>
          </a:p>
        </p:txBody>
      </p:sp>
      <p:sp>
        <p:nvSpPr>
          <p:cNvPr id="6" name="Rectangle 11">
            <a:extLst>
              <a:ext uri="{FF2B5EF4-FFF2-40B4-BE49-F238E27FC236}">
                <a16:creationId xmlns:a16="http://schemas.microsoft.com/office/drawing/2014/main" id="{3C07E470-960C-44A2-AA97-92FDB2792DED}"/>
              </a:ext>
            </a:extLst>
          </p:cNvPr>
          <p:cNvSpPr/>
          <p:nvPr/>
        </p:nvSpPr>
        <p:spPr>
          <a:xfrm>
            <a:off x="108284" y="6280484"/>
            <a:ext cx="3513221" cy="45720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7" name="Rectangle 11">
            <a:extLst>
              <a:ext uri="{FF2B5EF4-FFF2-40B4-BE49-F238E27FC236}">
                <a16:creationId xmlns:a16="http://schemas.microsoft.com/office/drawing/2014/main" id="{3E8229E2-912A-440E-9357-27D03D96740E}"/>
              </a:ext>
            </a:extLst>
          </p:cNvPr>
          <p:cNvSpPr/>
          <p:nvPr/>
        </p:nvSpPr>
        <p:spPr>
          <a:xfrm>
            <a:off x="108284" y="6280484"/>
            <a:ext cx="3513221" cy="45720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8" name="TextBox 3">
            <a:extLst>
              <a:ext uri="{FF2B5EF4-FFF2-40B4-BE49-F238E27FC236}">
                <a16:creationId xmlns:a16="http://schemas.microsoft.com/office/drawing/2014/main" id="{CD0E2ECD-DD46-4454-A1E9-C262CBEA678C}"/>
              </a:ext>
            </a:extLst>
          </p:cNvPr>
          <p:cNvSpPr txBox="1"/>
          <p:nvPr/>
        </p:nvSpPr>
        <p:spPr>
          <a:xfrm>
            <a:off x="108284" y="6324418"/>
            <a:ext cx="524762" cy="369332"/>
          </a:xfrm>
          <a:prstGeom prst="rect">
            <a:avLst/>
          </a:prstGeom>
          <a:noFill/>
        </p:spPr>
        <p:txBody>
          <a:bodyPr wrap="square" rtlCol="0">
            <a:spAutoFit/>
          </a:bodyPr>
          <a:lstStyle/>
          <a:p>
            <a:r>
              <a:rPr lang="it-IT" dirty="0">
                <a:solidFill>
                  <a:schemeClr val="bg1"/>
                </a:solidFill>
              </a:rPr>
              <a:t>20</a:t>
            </a:r>
          </a:p>
        </p:txBody>
      </p:sp>
    </p:spTree>
    <p:extLst>
      <p:ext uri="{BB962C8B-B14F-4D97-AF65-F5344CB8AC3E}">
        <p14:creationId xmlns:p14="http://schemas.microsoft.com/office/powerpoint/2010/main" val="27229891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FEAE6C-09F2-4CE6-8491-DEE57BDBF260}"/>
              </a:ext>
            </a:extLst>
          </p:cNvPr>
          <p:cNvSpPr>
            <a:spLocks noGrp="1"/>
          </p:cNvSpPr>
          <p:nvPr>
            <p:ph type="title"/>
          </p:nvPr>
        </p:nvSpPr>
        <p:spPr>
          <a:xfrm>
            <a:off x="328541" y="311637"/>
            <a:ext cx="8581043" cy="840400"/>
          </a:xfrm>
        </p:spPr>
        <p:txBody>
          <a:bodyPr/>
          <a:lstStyle/>
          <a:p>
            <a:r>
              <a:rPr lang="it-IT" sz="2800" dirty="0" err="1"/>
              <a:t>References</a:t>
            </a:r>
            <a:endParaRPr lang="en-GB" sz="2800" dirty="0"/>
          </a:p>
        </p:txBody>
      </p:sp>
      <p:sp>
        <p:nvSpPr>
          <p:cNvPr id="3" name="Segnaposto contenuto 2">
            <a:extLst>
              <a:ext uri="{FF2B5EF4-FFF2-40B4-BE49-F238E27FC236}">
                <a16:creationId xmlns:a16="http://schemas.microsoft.com/office/drawing/2014/main" id="{0B6CB473-5BAA-41F1-B7D6-DDDB9D0CC0AD}"/>
              </a:ext>
            </a:extLst>
          </p:cNvPr>
          <p:cNvSpPr>
            <a:spLocks noGrp="1"/>
          </p:cNvSpPr>
          <p:nvPr>
            <p:ph idx="1"/>
          </p:nvPr>
        </p:nvSpPr>
        <p:spPr/>
        <p:txBody>
          <a:bodyPr>
            <a:normAutofit fontScale="62500" lnSpcReduction="20000"/>
          </a:bodyPr>
          <a:lstStyle/>
          <a:p>
            <a:pPr algn="just"/>
            <a:r>
              <a:rPr lang="en-GB" sz="2400" dirty="0"/>
              <a:t>[1] M. Williams, M. Lewis, T. Gibson, J. Lane , P. </a:t>
            </a:r>
            <a:r>
              <a:rPr lang="en-GB" sz="2400" dirty="0" err="1"/>
              <a:t>Medelius</a:t>
            </a:r>
            <a:r>
              <a:rPr lang="en-GB" sz="2400" dirty="0"/>
              <a:t>, “</a:t>
            </a:r>
            <a:r>
              <a:rPr lang="en-GB" sz="2400" i="1" dirty="0"/>
              <a:t>Detection Sensor System for Aerospace and Multiple Applications</a:t>
            </a:r>
            <a:r>
              <a:rPr lang="en-GB" sz="2400" dirty="0"/>
              <a:t>”, NASA</a:t>
            </a:r>
          </a:p>
          <a:p>
            <a:pPr algn="just"/>
            <a:endParaRPr lang="en-GB" sz="2400" dirty="0"/>
          </a:p>
          <a:p>
            <a:pPr algn="just"/>
            <a:r>
              <a:rPr lang="en-GB" sz="2400" dirty="0"/>
              <a:t>[2] A. </a:t>
            </a:r>
            <a:r>
              <a:rPr lang="en-GB" sz="2400" dirty="0" err="1"/>
              <a:t>Francesconi</a:t>
            </a:r>
            <a:r>
              <a:rPr lang="en-GB" sz="2400" dirty="0"/>
              <a:t>, “</a:t>
            </a:r>
            <a:r>
              <a:rPr lang="en-GB" sz="2400" i="1" dirty="0"/>
              <a:t>Effects of high-speed impacts on CFPR plates for space applications</a:t>
            </a:r>
            <a:r>
              <a:rPr lang="en-GB" sz="2400" dirty="0"/>
              <a:t>”</a:t>
            </a:r>
          </a:p>
          <a:p>
            <a:pPr algn="just"/>
            <a:endParaRPr lang="en-GB" sz="2400" dirty="0"/>
          </a:p>
          <a:p>
            <a:pPr algn="just"/>
            <a:r>
              <a:rPr lang="en-GB" sz="2400" dirty="0"/>
              <a:t>[3] A. </a:t>
            </a:r>
            <a:r>
              <a:rPr lang="en-GB" sz="2400" dirty="0" err="1"/>
              <a:t>Francesconi</a:t>
            </a:r>
            <a:r>
              <a:rPr lang="en-GB" sz="2400" dirty="0"/>
              <a:t>, “Comparison of self-healing ionomer to aluminium-alloy bumpers for protecting spacecraft equipment from space debris impacts</a:t>
            </a:r>
          </a:p>
          <a:p>
            <a:pPr algn="just"/>
            <a:endParaRPr lang="en-GB" sz="2400" dirty="0"/>
          </a:p>
          <a:p>
            <a:pPr algn="just"/>
            <a:r>
              <a:rPr lang="en-GB" sz="2400" dirty="0"/>
              <a:t>[4] Trey Smith, Jonathan Barlow, Maria </a:t>
            </a:r>
            <a:r>
              <a:rPr lang="en-GB" sz="2400" dirty="0" err="1"/>
              <a:t>Bualat</a:t>
            </a:r>
            <a:r>
              <a:rPr lang="en-GB" sz="2400" dirty="0"/>
              <a:t>, Terrence Fong, Christopher </a:t>
            </a:r>
            <a:r>
              <a:rPr lang="en-GB" sz="2400" dirty="0" err="1"/>
              <a:t>Provencher</a:t>
            </a:r>
            <a:r>
              <a:rPr lang="en-GB" sz="2400" dirty="0"/>
              <a:t>, Hugo Sanchez, Ernest Smith, “</a:t>
            </a:r>
            <a:r>
              <a:rPr lang="en-GB" sz="2400" i="1" dirty="0" err="1"/>
              <a:t>Astrobee</a:t>
            </a:r>
            <a:r>
              <a:rPr lang="en-GB" sz="2400" i="1" dirty="0"/>
              <a:t>: A new platform for free-flying robotics on the international space station</a:t>
            </a:r>
            <a:r>
              <a:rPr lang="en-GB" sz="2400" dirty="0"/>
              <a:t>”, NASA Ames Research </a:t>
            </a:r>
            <a:r>
              <a:rPr lang="en-GB" sz="2400" dirty="0" err="1"/>
              <a:t>Center</a:t>
            </a:r>
            <a:endParaRPr lang="en-GB" sz="2400" dirty="0"/>
          </a:p>
          <a:p>
            <a:pPr algn="just"/>
            <a:endParaRPr lang="en-GB" sz="2400" dirty="0"/>
          </a:p>
          <a:p>
            <a:pPr algn="just"/>
            <a:r>
              <a:rPr lang="en-GB" sz="2400" dirty="0"/>
              <a:t>[5] </a:t>
            </a:r>
            <a:r>
              <a:rPr lang="en-GB" sz="2400" dirty="0" err="1"/>
              <a:t>Yudi</a:t>
            </a:r>
            <a:r>
              <a:rPr lang="en-GB" sz="2400" dirty="0"/>
              <a:t> Tu, Toru </a:t>
            </a:r>
            <a:r>
              <a:rPr lang="en-GB" sz="2400" dirty="0" err="1"/>
              <a:t>Utsonomiya</a:t>
            </a:r>
            <a:r>
              <a:rPr lang="en-GB" sz="2400" dirty="0"/>
              <a:t>, </a:t>
            </a:r>
            <a:r>
              <a:rPr lang="en-GB" sz="2400" dirty="0" err="1"/>
              <a:t>Tacachi</a:t>
            </a:r>
            <a:r>
              <a:rPr lang="en-GB" sz="2400" dirty="0"/>
              <a:t> </a:t>
            </a:r>
            <a:r>
              <a:rPr lang="en-GB" sz="2400" dirty="0" err="1"/>
              <a:t>Ichii</a:t>
            </a:r>
            <a:r>
              <a:rPr lang="en-GB" sz="2400" dirty="0"/>
              <a:t>, Hiroyuki Sugimura, “</a:t>
            </a:r>
            <a:r>
              <a:rPr lang="en-GB" sz="2400" i="1" dirty="0" err="1"/>
              <a:t>Enchancing</a:t>
            </a:r>
            <a:r>
              <a:rPr lang="en-GB" sz="2400" i="1" dirty="0"/>
              <a:t> the electrical conductivity of vacuum-ultraviolet-reduced graphene oxide by multi-layered stacking</a:t>
            </a:r>
            <a:r>
              <a:rPr lang="en-GB" sz="2400" dirty="0"/>
              <a:t>”</a:t>
            </a:r>
          </a:p>
          <a:p>
            <a:pPr algn="just"/>
            <a:endParaRPr lang="en-GB" sz="2400" dirty="0"/>
          </a:p>
          <a:p>
            <a:pPr algn="just"/>
            <a:r>
              <a:rPr lang="en-GB" sz="2400" dirty="0"/>
              <a:t>[6]</a:t>
            </a:r>
            <a:r>
              <a:rPr lang="en-US" b="1" dirty="0"/>
              <a:t> </a:t>
            </a:r>
            <a:r>
              <a:rPr lang="en-US" sz="2400" dirty="0"/>
              <a:t>Tae Yun </a:t>
            </a:r>
            <a:r>
              <a:rPr lang="en-US" sz="2400" dirty="0" err="1"/>
              <a:t>kim</a:t>
            </a:r>
            <a:r>
              <a:rPr lang="en-US" sz="2400" dirty="0"/>
              <a:t>, Cheol-Hwan Park, Nicola Marzari “</a:t>
            </a:r>
            <a:r>
              <a:rPr lang="en-US" sz="2400" i="1" dirty="0"/>
              <a:t>The Electronic Thermal Conductivity of Graphene</a:t>
            </a:r>
            <a:r>
              <a:rPr lang="en-US" sz="2400" dirty="0"/>
              <a:t>”,</a:t>
            </a:r>
          </a:p>
          <a:p>
            <a:pPr algn="just"/>
            <a:r>
              <a:rPr lang="en-US" sz="2400" dirty="0"/>
              <a:t>Seoul National University</a:t>
            </a:r>
          </a:p>
          <a:p>
            <a:endParaRPr lang="en-GB" dirty="0"/>
          </a:p>
        </p:txBody>
      </p:sp>
      <p:sp>
        <p:nvSpPr>
          <p:cNvPr id="4" name="Rectangle 11">
            <a:extLst>
              <a:ext uri="{FF2B5EF4-FFF2-40B4-BE49-F238E27FC236}">
                <a16:creationId xmlns:a16="http://schemas.microsoft.com/office/drawing/2014/main" id="{BA099A1D-ED01-41BE-A910-C286A0CD436E}"/>
              </a:ext>
            </a:extLst>
          </p:cNvPr>
          <p:cNvSpPr/>
          <p:nvPr/>
        </p:nvSpPr>
        <p:spPr>
          <a:xfrm>
            <a:off x="108284" y="6280484"/>
            <a:ext cx="3513221" cy="45720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5" name="TextBox 3">
            <a:extLst>
              <a:ext uri="{FF2B5EF4-FFF2-40B4-BE49-F238E27FC236}">
                <a16:creationId xmlns:a16="http://schemas.microsoft.com/office/drawing/2014/main" id="{5A63DE77-4B2F-4699-A57E-FB81285F8C6E}"/>
              </a:ext>
            </a:extLst>
          </p:cNvPr>
          <p:cNvSpPr txBox="1"/>
          <p:nvPr/>
        </p:nvSpPr>
        <p:spPr>
          <a:xfrm>
            <a:off x="108284" y="6324418"/>
            <a:ext cx="524762" cy="369332"/>
          </a:xfrm>
          <a:prstGeom prst="rect">
            <a:avLst/>
          </a:prstGeom>
          <a:noFill/>
        </p:spPr>
        <p:txBody>
          <a:bodyPr wrap="square" rtlCol="0">
            <a:spAutoFit/>
          </a:bodyPr>
          <a:lstStyle/>
          <a:p>
            <a:r>
              <a:rPr lang="it-IT" dirty="0">
                <a:solidFill>
                  <a:schemeClr val="bg1"/>
                </a:solidFill>
              </a:rPr>
              <a:t>21</a:t>
            </a:r>
          </a:p>
        </p:txBody>
      </p:sp>
    </p:spTree>
    <p:extLst>
      <p:ext uri="{BB962C8B-B14F-4D97-AF65-F5344CB8AC3E}">
        <p14:creationId xmlns:p14="http://schemas.microsoft.com/office/powerpoint/2010/main" val="11202923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91EBA91-F313-41A1-8C37-66A43FD06312}"/>
              </a:ext>
            </a:extLst>
          </p:cNvPr>
          <p:cNvSpPr>
            <a:spLocks noGrp="1"/>
          </p:cNvSpPr>
          <p:nvPr>
            <p:ph type="title"/>
          </p:nvPr>
        </p:nvSpPr>
        <p:spPr>
          <a:xfrm>
            <a:off x="328541" y="281156"/>
            <a:ext cx="8581043" cy="840400"/>
          </a:xfrm>
        </p:spPr>
        <p:txBody>
          <a:bodyPr>
            <a:normAutofit/>
          </a:bodyPr>
          <a:lstStyle/>
          <a:p>
            <a:r>
              <a:rPr lang="it-IT" sz="2800" dirty="0" err="1"/>
              <a:t>References</a:t>
            </a:r>
            <a:endParaRPr lang="en-GB" sz="2800" dirty="0"/>
          </a:p>
        </p:txBody>
      </p:sp>
      <p:sp>
        <p:nvSpPr>
          <p:cNvPr id="3" name="Segnaposto contenuto 2">
            <a:extLst>
              <a:ext uri="{FF2B5EF4-FFF2-40B4-BE49-F238E27FC236}">
                <a16:creationId xmlns:a16="http://schemas.microsoft.com/office/drawing/2014/main" id="{7A04DDCB-FFFA-4EB2-B6AD-987050706F73}"/>
              </a:ext>
            </a:extLst>
          </p:cNvPr>
          <p:cNvSpPr>
            <a:spLocks noGrp="1"/>
          </p:cNvSpPr>
          <p:nvPr>
            <p:ph idx="1"/>
          </p:nvPr>
        </p:nvSpPr>
        <p:spPr/>
        <p:txBody>
          <a:bodyPr/>
          <a:lstStyle/>
          <a:p>
            <a:pPr algn="just">
              <a:lnSpc>
                <a:spcPct val="80000"/>
              </a:lnSpc>
            </a:pPr>
            <a:r>
              <a:rPr lang="en-GB" sz="1500" i="1" dirty="0"/>
              <a:t>[7] </a:t>
            </a:r>
            <a:r>
              <a:rPr lang="en-GB" sz="1500" i="1" dirty="0" err="1"/>
              <a:t>P.C.Shi</a:t>
            </a:r>
            <a:r>
              <a:rPr lang="en-GB" sz="1500" i="1" dirty="0"/>
              <a:t>, </a:t>
            </a:r>
            <a:r>
              <a:rPr lang="en-GB" sz="1500" i="1" dirty="0" err="1"/>
              <a:t>J.P.Guo</a:t>
            </a:r>
            <a:r>
              <a:rPr lang="en-GB" sz="1500" i="1" dirty="0"/>
              <a:t>, X. Liang, S. Cheng, H. Zheng, Y. Wang, C.H. Chen, </a:t>
            </a:r>
            <a:r>
              <a:rPr lang="en-GB" sz="1500" i="1" dirty="0" err="1"/>
              <a:t>H.F.Xiang</a:t>
            </a:r>
            <a:r>
              <a:rPr lang="en-GB" sz="1500" i="1" dirty="0"/>
              <a:t>, “Large-scale production of high-quality graphene sheets by a non-electrified electrochemical exfoliation method”</a:t>
            </a:r>
          </a:p>
          <a:p>
            <a:endParaRPr lang="en-GB" dirty="0"/>
          </a:p>
        </p:txBody>
      </p:sp>
      <p:sp>
        <p:nvSpPr>
          <p:cNvPr id="4" name="Rectangle 11">
            <a:extLst>
              <a:ext uri="{FF2B5EF4-FFF2-40B4-BE49-F238E27FC236}">
                <a16:creationId xmlns:a16="http://schemas.microsoft.com/office/drawing/2014/main" id="{05E47FAD-37E8-4DDB-A411-61DE683FEB13}"/>
              </a:ext>
            </a:extLst>
          </p:cNvPr>
          <p:cNvSpPr/>
          <p:nvPr/>
        </p:nvSpPr>
        <p:spPr>
          <a:xfrm>
            <a:off x="108284" y="6280484"/>
            <a:ext cx="3513221" cy="45720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5" name="TextBox 3">
            <a:extLst>
              <a:ext uri="{FF2B5EF4-FFF2-40B4-BE49-F238E27FC236}">
                <a16:creationId xmlns:a16="http://schemas.microsoft.com/office/drawing/2014/main" id="{F210AB06-EB75-4928-B8ED-2C02382116AB}"/>
              </a:ext>
            </a:extLst>
          </p:cNvPr>
          <p:cNvSpPr txBox="1"/>
          <p:nvPr/>
        </p:nvSpPr>
        <p:spPr>
          <a:xfrm>
            <a:off x="108284" y="6324418"/>
            <a:ext cx="524762" cy="369332"/>
          </a:xfrm>
          <a:prstGeom prst="rect">
            <a:avLst/>
          </a:prstGeom>
          <a:noFill/>
        </p:spPr>
        <p:txBody>
          <a:bodyPr wrap="square" rtlCol="0">
            <a:spAutoFit/>
          </a:bodyPr>
          <a:lstStyle/>
          <a:p>
            <a:r>
              <a:rPr lang="it-IT" dirty="0">
                <a:solidFill>
                  <a:schemeClr val="bg1"/>
                </a:solidFill>
              </a:rPr>
              <a:t>22</a:t>
            </a:r>
          </a:p>
        </p:txBody>
      </p:sp>
    </p:spTree>
    <p:extLst>
      <p:ext uri="{BB962C8B-B14F-4D97-AF65-F5344CB8AC3E}">
        <p14:creationId xmlns:p14="http://schemas.microsoft.com/office/powerpoint/2010/main" val="2898597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sz="2800" dirty="0"/>
              <a:t>Design by nature</a:t>
            </a:r>
          </a:p>
        </p:txBody>
      </p:sp>
      <p:grpSp>
        <p:nvGrpSpPr>
          <p:cNvPr id="9" name="Gruppo 8">
            <a:extLst>
              <a:ext uri="{FF2B5EF4-FFF2-40B4-BE49-F238E27FC236}">
                <a16:creationId xmlns:a16="http://schemas.microsoft.com/office/drawing/2014/main" id="{C168ED46-50A0-41C1-A4A9-BDAC917333C6}"/>
              </a:ext>
            </a:extLst>
          </p:cNvPr>
          <p:cNvGrpSpPr/>
          <p:nvPr/>
        </p:nvGrpSpPr>
        <p:grpSpPr>
          <a:xfrm>
            <a:off x="108284" y="6280484"/>
            <a:ext cx="3513221" cy="457200"/>
            <a:chOff x="108284" y="6280484"/>
            <a:chExt cx="3513221" cy="457200"/>
          </a:xfrm>
        </p:grpSpPr>
        <p:sp>
          <p:nvSpPr>
            <p:cNvPr id="12" name="Rectangle 11">
              <a:extLst>
                <a:ext uri="{FF2B5EF4-FFF2-40B4-BE49-F238E27FC236}">
                  <a16:creationId xmlns:a16="http://schemas.microsoft.com/office/drawing/2014/main" id="{8751E6D3-343C-054F-802B-8CE3A285BB5D}"/>
                </a:ext>
              </a:extLst>
            </p:cNvPr>
            <p:cNvSpPr/>
            <p:nvPr/>
          </p:nvSpPr>
          <p:spPr>
            <a:xfrm>
              <a:off x="108284" y="6280484"/>
              <a:ext cx="3513221" cy="45720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 name="TextBox 3">
              <a:extLst>
                <a:ext uri="{FF2B5EF4-FFF2-40B4-BE49-F238E27FC236}">
                  <a16:creationId xmlns:a16="http://schemas.microsoft.com/office/drawing/2014/main" id="{4B5E7AF4-E774-0146-8ACB-F2008218BDC4}"/>
                </a:ext>
              </a:extLst>
            </p:cNvPr>
            <p:cNvSpPr txBox="1"/>
            <p:nvPr/>
          </p:nvSpPr>
          <p:spPr>
            <a:xfrm>
              <a:off x="108284" y="6324418"/>
              <a:ext cx="348916" cy="369332"/>
            </a:xfrm>
            <a:prstGeom prst="rect">
              <a:avLst/>
            </a:prstGeom>
            <a:noFill/>
          </p:spPr>
          <p:txBody>
            <a:bodyPr wrap="square" rtlCol="0">
              <a:spAutoFit/>
            </a:bodyPr>
            <a:lstStyle/>
            <a:p>
              <a:r>
                <a:rPr lang="it-IT" dirty="0">
                  <a:solidFill>
                    <a:schemeClr val="bg1"/>
                  </a:solidFill>
                </a:rPr>
                <a:t>3</a:t>
              </a:r>
            </a:p>
          </p:txBody>
        </p:sp>
      </p:grpSp>
      <p:sp>
        <p:nvSpPr>
          <p:cNvPr id="6" name="Segnaposto contenuto 5">
            <a:extLst>
              <a:ext uri="{FF2B5EF4-FFF2-40B4-BE49-F238E27FC236}">
                <a16:creationId xmlns:a16="http://schemas.microsoft.com/office/drawing/2014/main" id="{2F8F5039-F175-409B-8D93-6CAEE5ED47A7}"/>
              </a:ext>
            </a:extLst>
          </p:cNvPr>
          <p:cNvSpPr>
            <a:spLocks noGrp="1"/>
          </p:cNvSpPr>
          <p:nvPr>
            <p:ph idx="1"/>
          </p:nvPr>
        </p:nvSpPr>
        <p:spPr/>
        <p:txBody>
          <a:bodyPr/>
          <a:lstStyle/>
          <a:p>
            <a:r>
              <a:rPr lang="it-IT" dirty="0"/>
              <a:t>The brain </a:t>
            </a:r>
            <a:r>
              <a:rPr lang="it-IT" dirty="0" err="1"/>
              <a:t>is</a:t>
            </a:r>
            <a:r>
              <a:rPr lang="it-IT" dirty="0"/>
              <a:t> the center of </a:t>
            </a:r>
            <a:r>
              <a:rPr lang="it-IT" dirty="0" err="1"/>
              <a:t>all</a:t>
            </a:r>
            <a:r>
              <a:rPr lang="it-IT" dirty="0"/>
              <a:t> the </a:t>
            </a:r>
            <a:r>
              <a:rPr lang="it-IT" dirty="0" err="1"/>
              <a:t>signals</a:t>
            </a:r>
            <a:r>
              <a:rPr lang="it-IT" dirty="0"/>
              <a:t> </a:t>
            </a:r>
            <a:r>
              <a:rPr lang="it-IT" dirty="0" err="1"/>
              <a:t>sent</a:t>
            </a:r>
            <a:r>
              <a:rPr lang="it-IT" dirty="0"/>
              <a:t> and </a:t>
            </a:r>
            <a:r>
              <a:rPr lang="it-IT" dirty="0" err="1"/>
              <a:t>received</a:t>
            </a:r>
            <a:r>
              <a:rPr lang="it-IT" dirty="0"/>
              <a:t> by </a:t>
            </a:r>
            <a:r>
              <a:rPr lang="it-IT" dirty="0" err="1"/>
              <a:t>our</a:t>
            </a:r>
            <a:r>
              <a:rPr lang="it-IT" dirty="0"/>
              <a:t> body. </a:t>
            </a:r>
            <a:r>
              <a:rPr lang="it-IT" dirty="0" err="1"/>
              <a:t>When</a:t>
            </a:r>
            <a:r>
              <a:rPr lang="it-IT" dirty="0"/>
              <a:t> </a:t>
            </a:r>
            <a:r>
              <a:rPr lang="it-IT" dirty="0" err="1"/>
              <a:t>something</a:t>
            </a:r>
            <a:r>
              <a:rPr lang="it-IT" dirty="0"/>
              <a:t> </a:t>
            </a:r>
            <a:r>
              <a:rPr lang="it-IT" dirty="0" err="1"/>
              <a:t>hurts</a:t>
            </a:r>
            <a:r>
              <a:rPr lang="it-IT" dirty="0"/>
              <a:t> </a:t>
            </a:r>
            <a:r>
              <a:rPr lang="it-IT" dirty="0" err="1"/>
              <a:t>us</a:t>
            </a:r>
            <a:r>
              <a:rPr lang="it-IT" dirty="0"/>
              <a:t>, </a:t>
            </a:r>
            <a:r>
              <a:rPr lang="it-IT" dirty="0" err="1"/>
              <a:t>our</a:t>
            </a:r>
            <a:r>
              <a:rPr lang="it-IT" dirty="0"/>
              <a:t> brain </a:t>
            </a:r>
            <a:r>
              <a:rPr lang="it-IT" dirty="0" err="1"/>
              <a:t>sends</a:t>
            </a:r>
            <a:r>
              <a:rPr lang="it-IT" dirty="0"/>
              <a:t> </a:t>
            </a:r>
            <a:r>
              <a:rPr lang="it-IT" dirty="0" err="1"/>
              <a:t>us</a:t>
            </a:r>
            <a:r>
              <a:rPr lang="it-IT" dirty="0"/>
              <a:t> the </a:t>
            </a:r>
            <a:r>
              <a:rPr lang="it-IT" dirty="0" err="1"/>
              <a:t>level</a:t>
            </a:r>
            <a:r>
              <a:rPr lang="it-IT" dirty="0"/>
              <a:t> of </a:t>
            </a:r>
            <a:r>
              <a:rPr lang="it-IT" dirty="0" err="1"/>
              <a:t>pain</a:t>
            </a:r>
            <a:r>
              <a:rPr lang="it-IT" dirty="0"/>
              <a:t> and </a:t>
            </a:r>
            <a:r>
              <a:rPr lang="it-IT" dirty="0" err="1"/>
              <a:t>its</a:t>
            </a:r>
            <a:r>
              <a:rPr lang="it-IT" dirty="0"/>
              <a:t> location.</a:t>
            </a:r>
          </a:p>
          <a:p>
            <a:pPr algn="just"/>
            <a:endParaRPr lang="it-IT" dirty="0"/>
          </a:p>
          <a:p>
            <a:pPr algn="just"/>
            <a:endParaRPr lang="en-GB" dirty="0"/>
          </a:p>
        </p:txBody>
      </p:sp>
      <p:pic>
        <p:nvPicPr>
          <p:cNvPr id="8" name="Immagine 7">
            <a:extLst>
              <a:ext uri="{FF2B5EF4-FFF2-40B4-BE49-F238E27FC236}">
                <a16:creationId xmlns:a16="http://schemas.microsoft.com/office/drawing/2014/main" id="{E6ECBC97-1D61-473B-B376-B2261AAF374F}"/>
              </a:ext>
            </a:extLst>
          </p:cNvPr>
          <p:cNvPicPr>
            <a:picLocks noChangeAspect="1"/>
          </p:cNvPicPr>
          <p:nvPr/>
        </p:nvPicPr>
        <p:blipFill>
          <a:blip r:embed="rId3"/>
          <a:stretch>
            <a:fillRect/>
          </a:stretch>
        </p:blipFill>
        <p:spPr>
          <a:xfrm>
            <a:off x="2598615" y="3147646"/>
            <a:ext cx="3946770" cy="2220058"/>
          </a:xfrm>
          <a:prstGeom prst="rect">
            <a:avLst/>
          </a:prstGeom>
        </p:spPr>
      </p:pic>
    </p:spTree>
    <p:extLst>
      <p:ext uri="{BB962C8B-B14F-4D97-AF65-F5344CB8AC3E}">
        <p14:creationId xmlns:p14="http://schemas.microsoft.com/office/powerpoint/2010/main" val="3383649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1AF1B-F562-2547-B615-0F5E28B240AA}"/>
              </a:ext>
            </a:extLst>
          </p:cNvPr>
          <p:cNvSpPr>
            <a:spLocks noGrp="1"/>
          </p:cNvSpPr>
          <p:nvPr>
            <p:ph type="title"/>
          </p:nvPr>
        </p:nvSpPr>
        <p:spPr/>
        <p:txBody>
          <a:bodyPr>
            <a:normAutofit/>
          </a:bodyPr>
          <a:lstStyle/>
          <a:p>
            <a:r>
              <a:rPr lang="it-IT" sz="2800" dirty="0"/>
              <a:t>Design by nature</a:t>
            </a:r>
          </a:p>
        </p:txBody>
      </p:sp>
      <p:sp>
        <p:nvSpPr>
          <p:cNvPr id="4" name="Rectangle 3">
            <a:extLst>
              <a:ext uri="{FF2B5EF4-FFF2-40B4-BE49-F238E27FC236}">
                <a16:creationId xmlns:a16="http://schemas.microsoft.com/office/drawing/2014/main" id="{9B61286D-5B83-4D44-9EE7-96C5D44D6357}"/>
              </a:ext>
            </a:extLst>
          </p:cNvPr>
          <p:cNvSpPr/>
          <p:nvPr/>
        </p:nvSpPr>
        <p:spPr>
          <a:xfrm>
            <a:off x="108284" y="6280484"/>
            <a:ext cx="3513221" cy="45720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8" name="TextBox 7">
            <a:extLst>
              <a:ext uri="{FF2B5EF4-FFF2-40B4-BE49-F238E27FC236}">
                <a16:creationId xmlns:a16="http://schemas.microsoft.com/office/drawing/2014/main" id="{29DE6CEB-4BC1-384F-95D4-2B4DCE0DD861}"/>
              </a:ext>
            </a:extLst>
          </p:cNvPr>
          <p:cNvSpPr txBox="1"/>
          <p:nvPr/>
        </p:nvSpPr>
        <p:spPr>
          <a:xfrm>
            <a:off x="108284" y="6324418"/>
            <a:ext cx="348916" cy="369332"/>
          </a:xfrm>
          <a:prstGeom prst="rect">
            <a:avLst/>
          </a:prstGeom>
          <a:noFill/>
        </p:spPr>
        <p:txBody>
          <a:bodyPr wrap="square" rtlCol="0">
            <a:spAutoFit/>
          </a:bodyPr>
          <a:lstStyle/>
          <a:p>
            <a:r>
              <a:rPr lang="it-IT" dirty="0">
                <a:solidFill>
                  <a:schemeClr val="bg1"/>
                </a:solidFill>
              </a:rPr>
              <a:t>4</a:t>
            </a:r>
          </a:p>
        </p:txBody>
      </p:sp>
      <p:sp>
        <p:nvSpPr>
          <p:cNvPr id="6" name="Rettangolo 5">
            <a:extLst>
              <a:ext uri="{FF2B5EF4-FFF2-40B4-BE49-F238E27FC236}">
                <a16:creationId xmlns:a16="http://schemas.microsoft.com/office/drawing/2014/main" id="{2DCFF767-6143-4146-BB31-7E92BC686A42}"/>
              </a:ext>
            </a:extLst>
          </p:cNvPr>
          <p:cNvSpPr/>
          <p:nvPr/>
        </p:nvSpPr>
        <p:spPr>
          <a:xfrm>
            <a:off x="288521" y="1553762"/>
            <a:ext cx="8686667" cy="1046440"/>
          </a:xfrm>
          <a:prstGeom prst="rect">
            <a:avLst/>
          </a:prstGeom>
        </p:spPr>
        <p:txBody>
          <a:bodyPr wrap="square">
            <a:spAutoFit/>
          </a:bodyPr>
          <a:lstStyle/>
          <a:p>
            <a:r>
              <a:rPr lang="it-IT" sz="2200" dirty="0" err="1">
                <a:latin typeface="Arial"/>
                <a:cs typeface="Arial"/>
              </a:rPr>
              <a:t>We</a:t>
            </a:r>
            <a:r>
              <a:rPr lang="it-IT" sz="2200" dirty="0">
                <a:latin typeface="Arial"/>
                <a:cs typeface="Arial"/>
              </a:rPr>
              <a:t> </a:t>
            </a:r>
            <a:r>
              <a:rPr lang="it-IT" sz="2200" dirty="0" err="1">
                <a:latin typeface="Arial"/>
                <a:cs typeface="Arial"/>
              </a:rPr>
              <a:t>took</a:t>
            </a:r>
            <a:r>
              <a:rPr lang="it-IT" sz="2200" dirty="0">
                <a:latin typeface="Arial"/>
                <a:cs typeface="Arial"/>
              </a:rPr>
              <a:t> </a:t>
            </a:r>
            <a:r>
              <a:rPr lang="it-IT" sz="2200" dirty="0" err="1">
                <a:latin typeface="Arial"/>
                <a:cs typeface="Arial"/>
              </a:rPr>
              <a:t>inspiration</a:t>
            </a:r>
            <a:r>
              <a:rPr lang="it-IT" sz="2200" dirty="0">
                <a:latin typeface="Arial"/>
                <a:cs typeface="Arial"/>
              </a:rPr>
              <a:t> from </a:t>
            </a:r>
            <a:r>
              <a:rPr lang="it-IT" sz="2200" dirty="0" err="1">
                <a:latin typeface="Arial"/>
                <a:cs typeface="Arial"/>
              </a:rPr>
              <a:t>our</a:t>
            </a:r>
            <a:r>
              <a:rPr lang="it-IT" sz="2200" dirty="0">
                <a:latin typeface="Arial"/>
                <a:cs typeface="Arial"/>
              </a:rPr>
              <a:t> </a:t>
            </a:r>
            <a:r>
              <a:rPr lang="it-IT" sz="2200" dirty="0" err="1">
                <a:latin typeface="Arial"/>
                <a:cs typeface="Arial"/>
              </a:rPr>
              <a:t>nervous</a:t>
            </a:r>
            <a:r>
              <a:rPr lang="it-IT" sz="2200" dirty="0">
                <a:latin typeface="Arial"/>
                <a:cs typeface="Arial"/>
              </a:rPr>
              <a:t> system to create an </a:t>
            </a:r>
            <a:r>
              <a:rPr lang="it-IT" sz="2200" dirty="0" err="1">
                <a:latin typeface="Arial"/>
                <a:cs typeface="Arial"/>
              </a:rPr>
              <a:t>interactive</a:t>
            </a:r>
            <a:r>
              <a:rPr lang="it-IT" sz="2200" dirty="0">
                <a:latin typeface="Arial"/>
                <a:cs typeface="Arial"/>
              </a:rPr>
              <a:t> net on the satellite, in </a:t>
            </a:r>
            <a:r>
              <a:rPr lang="it-IT" sz="2200" dirty="0" err="1">
                <a:latin typeface="Arial"/>
                <a:cs typeface="Arial"/>
              </a:rPr>
              <a:t>order</a:t>
            </a:r>
            <a:r>
              <a:rPr lang="it-IT" sz="2200" dirty="0">
                <a:latin typeface="Arial"/>
                <a:cs typeface="Arial"/>
              </a:rPr>
              <a:t> to </a:t>
            </a:r>
            <a:r>
              <a:rPr lang="it-IT" sz="2200" dirty="0" err="1">
                <a:latin typeface="Arial"/>
                <a:cs typeface="Arial"/>
              </a:rPr>
              <a:t>communicate</a:t>
            </a:r>
            <a:r>
              <a:rPr lang="it-IT" sz="2200" dirty="0">
                <a:latin typeface="Arial"/>
                <a:cs typeface="Arial"/>
              </a:rPr>
              <a:t> </a:t>
            </a:r>
            <a:r>
              <a:rPr lang="it-IT" sz="2200" dirty="0" err="1">
                <a:latin typeface="Arial"/>
                <a:cs typeface="Arial"/>
              </a:rPr>
              <a:t>its</a:t>
            </a:r>
            <a:r>
              <a:rPr lang="it-IT" sz="2200" dirty="0">
                <a:latin typeface="Arial"/>
                <a:cs typeface="Arial"/>
              </a:rPr>
              <a:t> ‘</a:t>
            </a:r>
            <a:r>
              <a:rPr lang="it-IT" sz="2200" dirty="0" err="1">
                <a:latin typeface="Arial"/>
                <a:cs typeface="Arial"/>
              </a:rPr>
              <a:t>pain</a:t>
            </a:r>
            <a:r>
              <a:rPr lang="it-IT" sz="2200" dirty="0">
                <a:latin typeface="Arial"/>
                <a:cs typeface="Arial"/>
              </a:rPr>
              <a:t>’.</a:t>
            </a:r>
          </a:p>
          <a:p>
            <a:endParaRPr lang="en-GB" dirty="0"/>
          </a:p>
        </p:txBody>
      </p:sp>
      <p:pic>
        <p:nvPicPr>
          <p:cNvPr id="9" name="Immagine 8">
            <a:extLst>
              <a:ext uri="{FF2B5EF4-FFF2-40B4-BE49-F238E27FC236}">
                <a16:creationId xmlns:a16="http://schemas.microsoft.com/office/drawing/2014/main" id="{7D31C694-7A4D-4ABE-B49B-3455F666D358}"/>
              </a:ext>
            </a:extLst>
          </p:cNvPr>
          <p:cNvPicPr>
            <a:picLocks noChangeAspect="1"/>
          </p:cNvPicPr>
          <p:nvPr/>
        </p:nvPicPr>
        <p:blipFill>
          <a:blip r:embed="rId2"/>
          <a:stretch>
            <a:fillRect/>
          </a:stretch>
        </p:blipFill>
        <p:spPr>
          <a:xfrm>
            <a:off x="2822104" y="3174398"/>
            <a:ext cx="3619500" cy="2028825"/>
          </a:xfrm>
          <a:prstGeom prst="rect">
            <a:avLst/>
          </a:prstGeom>
        </p:spPr>
      </p:pic>
    </p:spTree>
    <p:extLst>
      <p:ext uri="{BB962C8B-B14F-4D97-AF65-F5344CB8AC3E}">
        <p14:creationId xmlns:p14="http://schemas.microsoft.com/office/powerpoint/2010/main" val="3002379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3C3A79-E715-4A9A-B4E4-C9E9F179D909}"/>
              </a:ext>
            </a:extLst>
          </p:cNvPr>
          <p:cNvSpPr>
            <a:spLocks noGrp="1"/>
          </p:cNvSpPr>
          <p:nvPr>
            <p:ph type="title"/>
          </p:nvPr>
        </p:nvSpPr>
        <p:spPr>
          <a:xfrm>
            <a:off x="288521" y="311637"/>
            <a:ext cx="8581043" cy="840400"/>
          </a:xfrm>
        </p:spPr>
        <p:txBody>
          <a:bodyPr>
            <a:normAutofit/>
          </a:bodyPr>
          <a:lstStyle/>
          <a:p>
            <a:r>
              <a:rPr lang="it-IT" sz="2800" dirty="0"/>
              <a:t>Solution: </a:t>
            </a:r>
            <a:r>
              <a:rPr lang="it-IT" sz="2800" dirty="0" err="1"/>
              <a:t>Astrohornet</a:t>
            </a:r>
            <a:endParaRPr lang="en-GB" sz="2800" dirty="0"/>
          </a:p>
        </p:txBody>
      </p:sp>
      <p:sp>
        <p:nvSpPr>
          <p:cNvPr id="3" name="Segnaposto contenuto 2">
            <a:extLst>
              <a:ext uri="{FF2B5EF4-FFF2-40B4-BE49-F238E27FC236}">
                <a16:creationId xmlns:a16="http://schemas.microsoft.com/office/drawing/2014/main" id="{61D6E398-EA23-4532-84C9-1ECAB20C1496}"/>
              </a:ext>
            </a:extLst>
          </p:cNvPr>
          <p:cNvSpPr>
            <a:spLocks noGrp="1"/>
          </p:cNvSpPr>
          <p:nvPr>
            <p:ph idx="1"/>
          </p:nvPr>
        </p:nvSpPr>
        <p:spPr/>
        <p:txBody>
          <a:bodyPr/>
          <a:lstStyle/>
          <a:p>
            <a:r>
              <a:rPr lang="it-IT" dirty="0" err="1"/>
              <a:t>Our</a:t>
            </a:r>
            <a:r>
              <a:rPr lang="it-IT" dirty="0"/>
              <a:t> </a:t>
            </a:r>
            <a:r>
              <a:rPr lang="it-IT" dirty="0" err="1"/>
              <a:t>purpose</a:t>
            </a:r>
            <a:r>
              <a:rPr lang="it-IT" dirty="0"/>
              <a:t> </a:t>
            </a:r>
            <a:r>
              <a:rPr lang="it-IT" dirty="0" err="1"/>
              <a:t>is</a:t>
            </a:r>
            <a:r>
              <a:rPr lang="it-IT" dirty="0"/>
              <a:t> to design an </a:t>
            </a:r>
            <a:r>
              <a:rPr lang="it-IT" dirty="0" err="1"/>
              <a:t>autonomous</a:t>
            </a:r>
            <a:r>
              <a:rPr lang="it-IT" dirty="0"/>
              <a:t> Free-Flyer in </a:t>
            </a:r>
            <a:r>
              <a:rPr lang="it-IT" dirty="0" err="1"/>
              <a:t>order</a:t>
            </a:r>
            <a:r>
              <a:rPr lang="it-IT" dirty="0"/>
              <a:t> to </a:t>
            </a:r>
            <a:r>
              <a:rPr lang="it-IT" dirty="0" err="1"/>
              <a:t>give</a:t>
            </a:r>
            <a:r>
              <a:rPr lang="it-IT" dirty="0"/>
              <a:t> </a:t>
            </a:r>
            <a:r>
              <a:rPr lang="it-IT" dirty="0" err="1"/>
              <a:t>astronauts</a:t>
            </a:r>
            <a:r>
              <a:rPr lang="it-IT" dirty="0"/>
              <a:t> </a:t>
            </a:r>
            <a:r>
              <a:rPr lang="it-IT" dirty="0" err="1"/>
              <a:t>informations</a:t>
            </a:r>
            <a:r>
              <a:rPr lang="it-IT" dirty="0"/>
              <a:t> </a:t>
            </a:r>
            <a:r>
              <a:rPr lang="it-IT" dirty="0" err="1"/>
              <a:t>about</a:t>
            </a:r>
            <a:r>
              <a:rPr lang="it-IT" dirty="0"/>
              <a:t> </a:t>
            </a:r>
            <a:r>
              <a:rPr lang="it-IT" dirty="0" err="1"/>
              <a:t>any</a:t>
            </a:r>
            <a:r>
              <a:rPr lang="it-IT" dirty="0"/>
              <a:t> impact of MMOD with the satellite.</a:t>
            </a:r>
            <a:endParaRPr lang="en-GB" dirty="0"/>
          </a:p>
        </p:txBody>
      </p:sp>
      <p:pic>
        <p:nvPicPr>
          <p:cNvPr id="5" name="Immagine 4">
            <a:extLst>
              <a:ext uri="{FF2B5EF4-FFF2-40B4-BE49-F238E27FC236}">
                <a16:creationId xmlns:a16="http://schemas.microsoft.com/office/drawing/2014/main" id="{BC5206AE-9338-4F7D-9E09-A924C5F44E1B}"/>
              </a:ext>
            </a:extLst>
          </p:cNvPr>
          <p:cNvPicPr>
            <a:picLocks noChangeAspect="1"/>
          </p:cNvPicPr>
          <p:nvPr/>
        </p:nvPicPr>
        <p:blipFill>
          <a:blip r:embed="rId2"/>
          <a:stretch>
            <a:fillRect/>
          </a:stretch>
        </p:blipFill>
        <p:spPr>
          <a:xfrm>
            <a:off x="2489981" y="3053996"/>
            <a:ext cx="4164037" cy="2777413"/>
          </a:xfrm>
          <a:prstGeom prst="rect">
            <a:avLst/>
          </a:prstGeom>
        </p:spPr>
      </p:pic>
      <p:grpSp>
        <p:nvGrpSpPr>
          <p:cNvPr id="6" name="Gruppo 5">
            <a:extLst>
              <a:ext uri="{FF2B5EF4-FFF2-40B4-BE49-F238E27FC236}">
                <a16:creationId xmlns:a16="http://schemas.microsoft.com/office/drawing/2014/main" id="{DDD84412-1A93-4CED-8002-BFFFEB41355E}"/>
              </a:ext>
            </a:extLst>
          </p:cNvPr>
          <p:cNvGrpSpPr/>
          <p:nvPr/>
        </p:nvGrpSpPr>
        <p:grpSpPr>
          <a:xfrm>
            <a:off x="108284" y="6280484"/>
            <a:ext cx="3513221" cy="457200"/>
            <a:chOff x="108284" y="6280484"/>
            <a:chExt cx="3513221" cy="457200"/>
          </a:xfrm>
        </p:grpSpPr>
        <p:sp>
          <p:nvSpPr>
            <p:cNvPr id="7" name="Rectangle 11">
              <a:extLst>
                <a:ext uri="{FF2B5EF4-FFF2-40B4-BE49-F238E27FC236}">
                  <a16:creationId xmlns:a16="http://schemas.microsoft.com/office/drawing/2014/main" id="{D322186E-974E-4E0C-8B59-B1A63FF6EBBD}"/>
                </a:ext>
              </a:extLst>
            </p:cNvPr>
            <p:cNvSpPr/>
            <p:nvPr/>
          </p:nvSpPr>
          <p:spPr>
            <a:xfrm>
              <a:off x="108284" y="6280484"/>
              <a:ext cx="3513221" cy="45720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8" name="TextBox 3">
              <a:extLst>
                <a:ext uri="{FF2B5EF4-FFF2-40B4-BE49-F238E27FC236}">
                  <a16:creationId xmlns:a16="http://schemas.microsoft.com/office/drawing/2014/main" id="{06E4FD27-E569-472C-8BFC-60B2B757B002}"/>
                </a:ext>
              </a:extLst>
            </p:cNvPr>
            <p:cNvSpPr txBox="1"/>
            <p:nvPr/>
          </p:nvSpPr>
          <p:spPr>
            <a:xfrm>
              <a:off x="108284" y="6324418"/>
              <a:ext cx="348916" cy="369332"/>
            </a:xfrm>
            <a:prstGeom prst="rect">
              <a:avLst/>
            </a:prstGeom>
            <a:noFill/>
          </p:spPr>
          <p:txBody>
            <a:bodyPr wrap="square" rtlCol="0">
              <a:spAutoFit/>
            </a:bodyPr>
            <a:lstStyle/>
            <a:p>
              <a:r>
                <a:rPr lang="it-IT" dirty="0">
                  <a:solidFill>
                    <a:schemeClr val="bg1"/>
                  </a:solidFill>
                </a:rPr>
                <a:t>5</a:t>
              </a:r>
            </a:p>
          </p:txBody>
        </p:sp>
      </p:grpSp>
    </p:spTree>
    <p:extLst>
      <p:ext uri="{BB962C8B-B14F-4D97-AF65-F5344CB8AC3E}">
        <p14:creationId xmlns:p14="http://schemas.microsoft.com/office/powerpoint/2010/main" val="696107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CD4D48-ABFA-4277-8A69-DA16965C6270}"/>
              </a:ext>
            </a:extLst>
          </p:cNvPr>
          <p:cNvSpPr>
            <a:spLocks noGrp="1"/>
          </p:cNvSpPr>
          <p:nvPr>
            <p:ph type="title"/>
          </p:nvPr>
        </p:nvSpPr>
        <p:spPr/>
        <p:txBody>
          <a:bodyPr>
            <a:normAutofit/>
          </a:bodyPr>
          <a:lstStyle/>
          <a:p>
            <a:r>
              <a:rPr lang="it-IT" sz="2800" dirty="0" err="1"/>
              <a:t>Astrobee</a:t>
            </a:r>
            <a:r>
              <a:rPr lang="it-IT" sz="2800" dirty="0"/>
              <a:t> (NASA) </a:t>
            </a:r>
            <a:r>
              <a:rPr lang="it-IT" sz="2800" dirty="0" err="1"/>
              <a:t>structure</a:t>
            </a:r>
            <a:endParaRPr lang="en-GB" sz="2800" dirty="0"/>
          </a:p>
        </p:txBody>
      </p:sp>
      <p:pic>
        <p:nvPicPr>
          <p:cNvPr id="5" name="Segnaposto contenuto 4">
            <a:extLst>
              <a:ext uri="{FF2B5EF4-FFF2-40B4-BE49-F238E27FC236}">
                <a16:creationId xmlns:a16="http://schemas.microsoft.com/office/drawing/2014/main" id="{8F2397A4-5BF4-4BB2-8E29-BAE927D2AC03}"/>
              </a:ext>
            </a:extLst>
          </p:cNvPr>
          <p:cNvPicPr>
            <a:picLocks noGrp="1" noChangeAspect="1"/>
          </p:cNvPicPr>
          <p:nvPr>
            <p:ph idx="1"/>
          </p:nvPr>
        </p:nvPicPr>
        <p:blipFill>
          <a:blip r:embed="rId2"/>
          <a:stretch>
            <a:fillRect/>
          </a:stretch>
        </p:blipFill>
        <p:spPr>
          <a:xfrm>
            <a:off x="457200" y="1536877"/>
            <a:ext cx="8323263" cy="4174306"/>
          </a:xfrm>
        </p:spPr>
      </p:pic>
      <p:grpSp>
        <p:nvGrpSpPr>
          <p:cNvPr id="7" name="Gruppo 6">
            <a:extLst>
              <a:ext uri="{FF2B5EF4-FFF2-40B4-BE49-F238E27FC236}">
                <a16:creationId xmlns:a16="http://schemas.microsoft.com/office/drawing/2014/main" id="{6C551038-4450-4AA1-BA15-B39EFF38D8F9}"/>
              </a:ext>
            </a:extLst>
          </p:cNvPr>
          <p:cNvGrpSpPr/>
          <p:nvPr/>
        </p:nvGrpSpPr>
        <p:grpSpPr>
          <a:xfrm>
            <a:off x="108284" y="6280484"/>
            <a:ext cx="3513221" cy="457200"/>
            <a:chOff x="108284" y="6280484"/>
            <a:chExt cx="3513221" cy="457200"/>
          </a:xfrm>
        </p:grpSpPr>
        <p:sp>
          <p:nvSpPr>
            <p:cNvPr id="8" name="Rectangle 11">
              <a:extLst>
                <a:ext uri="{FF2B5EF4-FFF2-40B4-BE49-F238E27FC236}">
                  <a16:creationId xmlns:a16="http://schemas.microsoft.com/office/drawing/2014/main" id="{1C5D1B4B-ADA4-43F6-9791-EF6520027494}"/>
                </a:ext>
              </a:extLst>
            </p:cNvPr>
            <p:cNvSpPr/>
            <p:nvPr/>
          </p:nvSpPr>
          <p:spPr>
            <a:xfrm>
              <a:off x="108284" y="6280484"/>
              <a:ext cx="3513221" cy="45720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9" name="TextBox 3">
              <a:extLst>
                <a:ext uri="{FF2B5EF4-FFF2-40B4-BE49-F238E27FC236}">
                  <a16:creationId xmlns:a16="http://schemas.microsoft.com/office/drawing/2014/main" id="{AF69A21F-29F6-48A5-B18E-368CCC8CEFB6}"/>
                </a:ext>
              </a:extLst>
            </p:cNvPr>
            <p:cNvSpPr txBox="1"/>
            <p:nvPr/>
          </p:nvSpPr>
          <p:spPr>
            <a:xfrm>
              <a:off x="108284" y="6324418"/>
              <a:ext cx="348916" cy="369332"/>
            </a:xfrm>
            <a:prstGeom prst="rect">
              <a:avLst/>
            </a:prstGeom>
            <a:noFill/>
          </p:spPr>
          <p:txBody>
            <a:bodyPr wrap="square" rtlCol="0">
              <a:spAutoFit/>
            </a:bodyPr>
            <a:lstStyle/>
            <a:p>
              <a:r>
                <a:rPr lang="it-IT" dirty="0">
                  <a:solidFill>
                    <a:schemeClr val="bg1"/>
                  </a:solidFill>
                </a:rPr>
                <a:t>6</a:t>
              </a:r>
            </a:p>
          </p:txBody>
        </p:sp>
      </p:grpSp>
    </p:spTree>
    <p:extLst>
      <p:ext uri="{BB962C8B-B14F-4D97-AF65-F5344CB8AC3E}">
        <p14:creationId xmlns:p14="http://schemas.microsoft.com/office/powerpoint/2010/main" val="2233050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Immagine 48">
            <a:extLst>
              <a:ext uri="{FF2B5EF4-FFF2-40B4-BE49-F238E27FC236}">
                <a16:creationId xmlns:a16="http://schemas.microsoft.com/office/drawing/2014/main" id="{50EFF932-EA4C-44CF-8B06-214B3DD48B4E}"/>
              </a:ext>
            </a:extLst>
          </p:cNvPr>
          <p:cNvPicPr>
            <a:picLocks noChangeAspect="1"/>
          </p:cNvPicPr>
          <p:nvPr/>
        </p:nvPicPr>
        <p:blipFill>
          <a:blip r:embed="rId2"/>
          <a:stretch>
            <a:fillRect/>
          </a:stretch>
        </p:blipFill>
        <p:spPr>
          <a:xfrm>
            <a:off x="1485881" y="1547886"/>
            <a:ext cx="6128917" cy="3154591"/>
          </a:xfrm>
          <a:prstGeom prst="rect">
            <a:avLst/>
          </a:prstGeom>
        </p:spPr>
      </p:pic>
      <p:sp>
        <p:nvSpPr>
          <p:cNvPr id="2" name="Titolo 1">
            <a:extLst>
              <a:ext uri="{FF2B5EF4-FFF2-40B4-BE49-F238E27FC236}">
                <a16:creationId xmlns:a16="http://schemas.microsoft.com/office/drawing/2014/main" id="{7D5AAA89-A6E3-4323-B6EC-83E9B56C3314}"/>
              </a:ext>
            </a:extLst>
          </p:cNvPr>
          <p:cNvSpPr>
            <a:spLocks noGrp="1"/>
          </p:cNvSpPr>
          <p:nvPr>
            <p:ph type="title"/>
          </p:nvPr>
        </p:nvSpPr>
        <p:spPr/>
        <p:txBody>
          <a:bodyPr>
            <a:normAutofit/>
          </a:bodyPr>
          <a:lstStyle/>
          <a:p>
            <a:r>
              <a:rPr lang="it-IT" sz="2800" dirty="0" err="1"/>
              <a:t>Astrohornet</a:t>
            </a:r>
            <a:r>
              <a:rPr lang="it-IT" sz="2800" dirty="0"/>
              <a:t> </a:t>
            </a:r>
            <a:r>
              <a:rPr lang="it-IT" sz="2800" dirty="0" err="1"/>
              <a:t>structure</a:t>
            </a:r>
            <a:endParaRPr lang="en-GB" sz="2800" dirty="0"/>
          </a:p>
        </p:txBody>
      </p:sp>
      <p:sp>
        <p:nvSpPr>
          <p:cNvPr id="3" name="Segnaposto contenuto 2">
            <a:extLst>
              <a:ext uri="{FF2B5EF4-FFF2-40B4-BE49-F238E27FC236}">
                <a16:creationId xmlns:a16="http://schemas.microsoft.com/office/drawing/2014/main" id="{46EBF11E-3A4E-4985-8612-B8DD65F38D61}"/>
              </a:ext>
            </a:extLst>
          </p:cNvPr>
          <p:cNvSpPr>
            <a:spLocks noGrp="1"/>
          </p:cNvSpPr>
          <p:nvPr>
            <p:ph idx="1"/>
          </p:nvPr>
        </p:nvSpPr>
        <p:spPr>
          <a:xfrm>
            <a:off x="3484840" y="5343191"/>
            <a:ext cx="1230923" cy="397412"/>
          </a:xfrm>
        </p:spPr>
        <p:txBody>
          <a:bodyPr>
            <a:normAutofit lnSpcReduction="10000"/>
          </a:bodyPr>
          <a:lstStyle/>
          <a:p>
            <a:r>
              <a:rPr lang="it-IT" sz="1400" dirty="0" err="1"/>
              <a:t>NavCam</a:t>
            </a:r>
            <a:r>
              <a:rPr lang="it-IT" dirty="0"/>
              <a:t> </a:t>
            </a:r>
            <a:endParaRPr lang="en-GB" dirty="0"/>
          </a:p>
        </p:txBody>
      </p:sp>
      <p:sp>
        <p:nvSpPr>
          <p:cNvPr id="4" name="Segnaposto contenuto 2">
            <a:extLst>
              <a:ext uri="{FF2B5EF4-FFF2-40B4-BE49-F238E27FC236}">
                <a16:creationId xmlns:a16="http://schemas.microsoft.com/office/drawing/2014/main" id="{584FE261-5100-419F-B73D-4012CD2B2817}"/>
              </a:ext>
            </a:extLst>
          </p:cNvPr>
          <p:cNvSpPr txBox="1">
            <a:spLocks/>
          </p:cNvSpPr>
          <p:nvPr/>
        </p:nvSpPr>
        <p:spPr>
          <a:xfrm>
            <a:off x="2678467" y="1390142"/>
            <a:ext cx="1230923" cy="397412"/>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it-IT" sz="1400" dirty="0" err="1"/>
              <a:t>HazCam</a:t>
            </a:r>
            <a:r>
              <a:rPr lang="it-IT" sz="1400" dirty="0"/>
              <a:t> </a:t>
            </a:r>
            <a:endParaRPr lang="en-GB" sz="1400" dirty="0"/>
          </a:p>
        </p:txBody>
      </p:sp>
      <p:sp>
        <p:nvSpPr>
          <p:cNvPr id="5" name="Segnaposto contenuto 2">
            <a:extLst>
              <a:ext uri="{FF2B5EF4-FFF2-40B4-BE49-F238E27FC236}">
                <a16:creationId xmlns:a16="http://schemas.microsoft.com/office/drawing/2014/main" id="{A206ED8D-B5C1-4EE5-AC8E-3385CB5A3139}"/>
              </a:ext>
            </a:extLst>
          </p:cNvPr>
          <p:cNvSpPr txBox="1">
            <a:spLocks/>
          </p:cNvSpPr>
          <p:nvPr/>
        </p:nvSpPr>
        <p:spPr>
          <a:xfrm>
            <a:off x="4114945" y="1372625"/>
            <a:ext cx="1230923" cy="397412"/>
          </a:xfrm>
          <a:prstGeom prst="rect">
            <a:avLst/>
          </a:prstGeom>
        </p:spPr>
        <p:txBody>
          <a:bodyPr vert="horz" lIns="91440" tIns="45720" rIns="91440" bIns="45720" rtlCol="0">
            <a:normAutofit lnSpcReduction="10000"/>
          </a:bodyPr>
          <a:lst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it-IT" sz="1400" dirty="0"/>
              <a:t>LED</a:t>
            </a:r>
            <a:r>
              <a:rPr lang="it-IT" dirty="0"/>
              <a:t> </a:t>
            </a:r>
            <a:endParaRPr lang="en-GB" dirty="0"/>
          </a:p>
        </p:txBody>
      </p:sp>
      <p:sp>
        <p:nvSpPr>
          <p:cNvPr id="6" name="Segnaposto contenuto 2">
            <a:extLst>
              <a:ext uri="{FF2B5EF4-FFF2-40B4-BE49-F238E27FC236}">
                <a16:creationId xmlns:a16="http://schemas.microsoft.com/office/drawing/2014/main" id="{07FA7E1B-6BDF-4B49-B9A4-5E663A79EB64}"/>
              </a:ext>
            </a:extLst>
          </p:cNvPr>
          <p:cNvSpPr txBox="1">
            <a:spLocks/>
          </p:cNvSpPr>
          <p:nvPr/>
        </p:nvSpPr>
        <p:spPr>
          <a:xfrm>
            <a:off x="7496910" y="2371252"/>
            <a:ext cx="1335845" cy="904196"/>
          </a:xfrm>
          <a:prstGeom prst="rect">
            <a:avLst/>
          </a:prstGeom>
        </p:spPr>
        <p:txBody>
          <a:bodyPr vert="horz" lIns="91440" tIns="45720" rIns="91440" bIns="45720" rtlCol="0">
            <a:noAutofit/>
          </a:bodyPr>
          <a:lst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it-IT" sz="1400" dirty="0" err="1"/>
              <a:t>Attitude</a:t>
            </a:r>
            <a:r>
              <a:rPr lang="it-IT" sz="1400" dirty="0"/>
              <a:t> control </a:t>
            </a:r>
            <a:r>
              <a:rPr lang="it-IT" sz="1400" dirty="0" err="1"/>
              <a:t>modules</a:t>
            </a:r>
            <a:r>
              <a:rPr lang="it-IT" sz="1400" dirty="0"/>
              <a:t>: 3 </a:t>
            </a:r>
            <a:r>
              <a:rPr lang="it-IT" sz="1400" dirty="0" err="1"/>
              <a:t>axis</a:t>
            </a:r>
            <a:r>
              <a:rPr lang="it-IT" sz="1400" dirty="0"/>
              <a:t> </a:t>
            </a:r>
            <a:r>
              <a:rPr lang="it-IT" sz="1400" dirty="0" err="1"/>
              <a:t>cold</a:t>
            </a:r>
            <a:r>
              <a:rPr lang="it-IT" sz="1400" dirty="0"/>
              <a:t> gas </a:t>
            </a:r>
            <a:r>
              <a:rPr lang="it-IT" sz="1400" dirty="0" err="1"/>
              <a:t>propulsion</a:t>
            </a:r>
            <a:endParaRPr lang="en-GB" sz="1400" dirty="0"/>
          </a:p>
        </p:txBody>
      </p:sp>
      <p:sp>
        <p:nvSpPr>
          <p:cNvPr id="7" name="Segnaposto contenuto 2">
            <a:extLst>
              <a:ext uri="{FF2B5EF4-FFF2-40B4-BE49-F238E27FC236}">
                <a16:creationId xmlns:a16="http://schemas.microsoft.com/office/drawing/2014/main" id="{0E11E866-1BE4-4BDF-B65B-8882291ACE80}"/>
              </a:ext>
            </a:extLst>
          </p:cNvPr>
          <p:cNvSpPr txBox="1">
            <a:spLocks/>
          </p:cNvSpPr>
          <p:nvPr/>
        </p:nvSpPr>
        <p:spPr>
          <a:xfrm>
            <a:off x="5537355" y="1299770"/>
            <a:ext cx="1230923" cy="397412"/>
          </a:xfrm>
          <a:prstGeom prst="rect">
            <a:avLst/>
          </a:prstGeom>
        </p:spPr>
        <p:txBody>
          <a:bodyPr vert="horz" lIns="91440" tIns="45720" rIns="91440" bIns="45720" rtlCol="0">
            <a:noAutofit/>
          </a:bodyPr>
          <a:lst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it-IT" sz="1400" dirty="0"/>
              <a:t>Laser </a:t>
            </a:r>
            <a:r>
              <a:rPr lang="it-IT" sz="1400" dirty="0" err="1"/>
              <a:t>grid</a:t>
            </a:r>
            <a:r>
              <a:rPr lang="it-IT" sz="1400" dirty="0"/>
              <a:t> </a:t>
            </a:r>
            <a:r>
              <a:rPr lang="it-IT" sz="1400" dirty="0" err="1"/>
              <a:t>projector</a:t>
            </a:r>
            <a:endParaRPr lang="en-GB" sz="1400" dirty="0"/>
          </a:p>
        </p:txBody>
      </p:sp>
      <p:sp>
        <p:nvSpPr>
          <p:cNvPr id="8" name="Segnaposto contenuto 2">
            <a:extLst>
              <a:ext uri="{FF2B5EF4-FFF2-40B4-BE49-F238E27FC236}">
                <a16:creationId xmlns:a16="http://schemas.microsoft.com/office/drawing/2014/main" id="{B142136C-E7E4-4FAF-8116-977021C6ED04}"/>
              </a:ext>
            </a:extLst>
          </p:cNvPr>
          <p:cNvSpPr txBox="1">
            <a:spLocks/>
          </p:cNvSpPr>
          <p:nvPr/>
        </p:nvSpPr>
        <p:spPr>
          <a:xfrm>
            <a:off x="288637" y="3777837"/>
            <a:ext cx="1230923" cy="397412"/>
          </a:xfrm>
          <a:prstGeom prst="rect">
            <a:avLst/>
          </a:prstGeom>
        </p:spPr>
        <p:txBody>
          <a:bodyPr vert="horz" lIns="91440" tIns="45720" rIns="91440" bIns="45720" rtlCol="0">
            <a:normAutofit fontScale="92500"/>
          </a:bodyPr>
          <a:lst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it-IT" sz="1800" dirty="0" err="1"/>
              <a:t>Gyroscope</a:t>
            </a:r>
            <a:r>
              <a:rPr lang="it-IT" dirty="0"/>
              <a:t> </a:t>
            </a:r>
            <a:endParaRPr lang="en-GB" dirty="0"/>
          </a:p>
        </p:txBody>
      </p:sp>
      <p:sp>
        <p:nvSpPr>
          <p:cNvPr id="9" name="Segnaposto contenuto 2">
            <a:extLst>
              <a:ext uri="{FF2B5EF4-FFF2-40B4-BE49-F238E27FC236}">
                <a16:creationId xmlns:a16="http://schemas.microsoft.com/office/drawing/2014/main" id="{D9A94EDA-484F-4A82-A818-CD2823DBBF31}"/>
              </a:ext>
            </a:extLst>
          </p:cNvPr>
          <p:cNvSpPr txBox="1">
            <a:spLocks/>
          </p:cNvSpPr>
          <p:nvPr/>
        </p:nvSpPr>
        <p:spPr>
          <a:xfrm>
            <a:off x="4453932" y="5150789"/>
            <a:ext cx="1505359" cy="397412"/>
          </a:xfrm>
          <a:prstGeom prst="rect">
            <a:avLst/>
          </a:prstGeom>
        </p:spPr>
        <p:txBody>
          <a:bodyPr vert="horz" lIns="91440" tIns="45720" rIns="91440" bIns="45720" rtlCol="0">
            <a:noAutofit/>
          </a:bodyPr>
          <a:lst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it-IT" sz="1400" dirty="0"/>
              <a:t>3 </a:t>
            </a:r>
            <a:r>
              <a:rPr lang="it-IT" sz="1400" dirty="0" err="1"/>
              <a:t>axes</a:t>
            </a:r>
            <a:r>
              <a:rPr lang="it-IT" sz="1400" dirty="0"/>
              <a:t> </a:t>
            </a:r>
            <a:r>
              <a:rPr lang="it-IT" sz="1400" dirty="0" err="1"/>
              <a:t>accelerometers</a:t>
            </a:r>
            <a:r>
              <a:rPr lang="it-IT" sz="1400" dirty="0"/>
              <a:t> </a:t>
            </a:r>
            <a:endParaRPr lang="en-GB" sz="1400" dirty="0"/>
          </a:p>
        </p:txBody>
      </p:sp>
      <p:sp>
        <p:nvSpPr>
          <p:cNvPr id="10" name="Segnaposto contenuto 2">
            <a:extLst>
              <a:ext uri="{FF2B5EF4-FFF2-40B4-BE49-F238E27FC236}">
                <a16:creationId xmlns:a16="http://schemas.microsoft.com/office/drawing/2014/main" id="{5C6924A1-46E2-4B16-915C-B7F3904DC1EC}"/>
              </a:ext>
            </a:extLst>
          </p:cNvPr>
          <p:cNvSpPr txBox="1">
            <a:spLocks/>
          </p:cNvSpPr>
          <p:nvPr/>
        </p:nvSpPr>
        <p:spPr>
          <a:xfrm>
            <a:off x="5927494" y="5127058"/>
            <a:ext cx="2792437" cy="83985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it-IT" sz="1400" dirty="0"/>
              <a:t>Docking system + ethernet and </a:t>
            </a:r>
            <a:r>
              <a:rPr lang="it-IT" sz="1400" dirty="0" err="1"/>
              <a:t>charging</a:t>
            </a:r>
            <a:r>
              <a:rPr lang="it-IT" sz="1400" dirty="0"/>
              <a:t> system </a:t>
            </a:r>
            <a:endParaRPr lang="en-GB" sz="1400" dirty="0"/>
          </a:p>
        </p:txBody>
      </p:sp>
      <p:sp>
        <p:nvSpPr>
          <p:cNvPr id="11" name="Segnaposto contenuto 2">
            <a:extLst>
              <a:ext uri="{FF2B5EF4-FFF2-40B4-BE49-F238E27FC236}">
                <a16:creationId xmlns:a16="http://schemas.microsoft.com/office/drawing/2014/main" id="{465C7656-CE66-4E0F-8A01-BE36DE9E77F9}"/>
              </a:ext>
            </a:extLst>
          </p:cNvPr>
          <p:cNvSpPr txBox="1">
            <a:spLocks/>
          </p:cNvSpPr>
          <p:nvPr/>
        </p:nvSpPr>
        <p:spPr>
          <a:xfrm>
            <a:off x="309510" y="5051556"/>
            <a:ext cx="1512276" cy="397412"/>
          </a:xfrm>
          <a:prstGeom prst="rect">
            <a:avLst/>
          </a:prstGeom>
        </p:spPr>
        <p:txBody>
          <a:bodyPr vert="horz" lIns="91440" tIns="45720" rIns="91440" bIns="45720" rtlCol="0">
            <a:noAutofit/>
          </a:bodyPr>
          <a:lst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it-IT" sz="1400" dirty="0"/>
              <a:t>CPU (</a:t>
            </a:r>
            <a:r>
              <a:rPr lang="it-IT" sz="1400" dirty="0" err="1"/>
              <a:t>Inforce</a:t>
            </a:r>
            <a:r>
              <a:rPr lang="it-IT" sz="1400" dirty="0"/>
              <a:t> 6509 micro SOM)  </a:t>
            </a:r>
            <a:endParaRPr lang="en-GB" sz="1400" dirty="0"/>
          </a:p>
        </p:txBody>
      </p:sp>
      <p:sp>
        <p:nvSpPr>
          <p:cNvPr id="12" name="Segnaposto contenuto 2">
            <a:extLst>
              <a:ext uri="{FF2B5EF4-FFF2-40B4-BE49-F238E27FC236}">
                <a16:creationId xmlns:a16="http://schemas.microsoft.com/office/drawing/2014/main" id="{DCFCB6B9-3EE3-4E1A-8E51-8AE83CDA0AB5}"/>
              </a:ext>
            </a:extLst>
          </p:cNvPr>
          <p:cNvSpPr txBox="1">
            <a:spLocks/>
          </p:cNvSpPr>
          <p:nvPr/>
        </p:nvSpPr>
        <p:spPr>
          <a:xfrm>
            <a:off x="2413198" y="5368102"/>
            <a:ext cx="1230923" cy="397412"/>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it-IT" sz="1400" dirty="0" err="1"/>
              <a:t>Batteries</a:t>
            </a:r>
            <a:r>
              <a:rPr lang="it-IT" sz="1400" dirty="0"/>
              <a:t> </a:t>
            </a:r>
            <a:endParaRPr lang="en-GB" sz="1400" dirty="0"/>
          </a:p>
        </p:txBody>
      </p:sp>
      <p:sp>
        <p:nvSpPr>
          <p:cNvPr id="13" name="Segnaposto contenuto 2">
            <a:extLst>
              <a:ext uri="{FF2B5EF4-FFF2-40B4-BE49-F238E27FC236}">
                <a16:creationId xmlns:a16="http://schemas.microsoft.com/office/drawing/2014/main" id="{6BC893EF-D05A-4A85-9AB2-EF397FA26A6A}"/>
              </a:ext>
            </a:extLst>
          </p:cNvPr>
          <p:cNvSpPr txBox="1">
            <a:spLocks/>
          </p:cNvSpPr>
          <p:nvPr/>
        </p:nvSpPr>
        <p:spPr>
          <a:xfrm>
            <a:off x="7268599" y="1352455"/>
            <a:ext cx="1230923" cy="397412"/>
          </a:xfrm>
          <a:prstGeom prst="rect">
            <a:avLst/>
          </a:prstGeom>
        </p:spPr>
        <p:txBody>
          <a:bodyPr vert="horz" lIns="91440" tIns="45720" rIns="91440" bIns="45720" rtlCol="0">
            <a:noAutofit/>
          </a:bodyPr>
          <a:lst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it-IT" sz="1400" dirty="0"/>
              <a:t>Missions data storage HD</a:t>
            </a:r>
            <a:endParaRPr lang="en-GB" sz="1400" dirty="0"/>
          </a:p>
        </p:txBody>
      </p:sp>
      <p:sp>
        <p:nvSpPr>
          <p:cNvPr id="14" name="Segnaposto contenuto 2">
            <a:extLst>
              <a:ext uri="{FF2B5EF4-FFF2-40B4-BE49-F238E27FC236}">
                <a16:creationId xmlns:a16="http://schemas.microsoft.com/office/drawing/2014/main" id="{64BA54D9-1027-4536-AD04-C8915E001F80}"/>
              </a:ext>
            </a:extLst>
          </p:cNvPr>
          <p:cNvSpPr txBox="1">
            <a:spLocks/>
          </p:cNvSpPr>
          <p:nvPr/>
        </p:nvSpPr>
        <p:spPr>
          <a:xfrm>
            <a:off x="7638641" y="4269722"/>
            <a:ext cx="1230923" cy="397412"/>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it-IT" sz="1400" dirty="0" err="1"/>
              <a:t>Reservoir</a:t>
            </a:r>
            <a:endParaRPr lang="en-GB" sz="1400" dirty="0"/>
          </a:p>
        </p:txBody>
      </p:sp>
      <p:sp>
        <p:nvSpPr>
          <p:cNvPr id="15" name="Segnaposto contenuto 2">
            <a:extLst>
              <a:ext uri="{FF2B5EF4-FFF2-40B4-BE49-F238E27FC236}">
                <a16:creationId xmlns:a16="http://schemas.microsoft.com/office/drawing/2014/main" id="{F9D7EEDC-766D-49AC-A432-8758D17FC919}"/>
              </a:ext>
            </a:extLst>
          </p:cNvPr>
          <p:cNvSpPr txBox="1">
            <a:spLocks/>
          </p:cNvSpPr>
          <p:nvPr/>
        </p:nvSpPr>
        <p:spPr>
          <a:xfrm>
            <a:off x="332974" y="2901530"/>
            <a:ext cx="1230923" cy="397412"/>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it-IT" sz="1400" dirty="0"/>
              <a:t>GDS HD </a:t>
            </a:r>
            <a:endParaRPr lang="en-GB" sz="1400" dirty="0"/>
          </a:p>
        </p:txBody>
      </p:sp>
      <p:sp>
        <p:nvSpPr>
          <p:cNvPr id="16" name="Segnaposto contenuto 2">
            <a:extLst>
              <a:ext uri="{FF2B5EF4-FFF2-40B4-BE49-F238E27FC236}">
                <a16:creationId xmlns:a16="http://schemas.microsoft.com/office/drawing/2014/main" id="{540022F6-903D-4DD1-BEA8-1ADBB2F6A53F}"/>
              </a:ext>
            </a:extLst>
          </p:cNvPr>
          <p:cNvSpPr txBox="1">
            <a:spLocks/>
          </p:cNvSpPr>
          <p:nvPr/>
        </p:nvSpPr>
        <p:spPr>
          <a:xfrm>
            <a:off x="1119681" y="1397798"/>
            <a:ext cx="1230923" cy="397412"/>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it-IT" sz="1400" dirty="0"/>
              <a:t>Antenna</a:t>
            </a:r>
            <a:endParaRPr lang="en-GB" sz="1400" dirty="0"/>
          </a:p>
        </p:txBody>
      </p:sp>
      <p:cxnSp>
        <p:nvCxnSpPr>
          <p:cNvPr id="20" name="Connettore 2 19">
            <a:extLst>
              <a:ext uri="{FF2B5EF4-FFF2-40B4-BE49-F238E27FC236}">
                <a16:creationId xmlns:a16="http://schemas.microsoft.com/office/drawing/2014/main" id="{D2C48B2F-D744-469A-882E-1200D599D2FE}"/>
              </a:ext>
            </a:extLst>
          </p:cNvPr>
          <p:cNvCxnSpPr>
            <a:cxnSpLocks/>
          </p:cNvCxnSpPr>
          <p:nvPr/>
        </p:nvCxnSpPr>
        <p:spPr>
          <a:xfrm>
            <a:off x="1933327" y="1787219"/>
            <a:ext cx="1835869" cy="8270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Connettore 2 21">
            <a:extLst>
              <a:ext uri="{FF2B5EF4-FFF2-40B4-BE49-F238E27FC236}">
                <a16:creationId xmlns:a16="http://schemas.microsoft.com/office/drawing/2014/main" id="{25AB2024-86AE-4C3B-9F7E-F98438EEAA31}"/>
              </a:ext>
            </a:extLst>
          </p:cNvPr>
          <p:cNvCxnSpPr>
            <a:cxnSpLocks/>
            <a:stCxn id="4" idx="2"/>
          </p:cNvCxnSpPr>
          <p:nvPr/>
        </p:nvCxnSpPr>
        <p:spPr>
          <a:xfrm>
            <a:off x="3293929" y="1787554"/>
            <a:ext cx="389755" cy="4903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Connettore 2 23">
            <a:extLst>
              <a:ext uri="{FF2B5EF4-FFF2-40B4-BE49-F238E27FC236}">
                <a16:creationId xmlns:a16="http://schemas.microsoft.com/office/drawing/2014/main" id="{BA1C308A-3726-4A5A-A23D-9EAD43F55E43}"/>
              </a:ext>
            </a:extLst>
          </p:cNvPr>
          <p:cNvCxnSpPr/>
          <p:nvPr/>
        </p:nvCxnSpPr>
        <p:spPr>
          <a:xfrm>
            <a:off x="4665802" y="1857996"/>
            <a:ext cx="0" cy="4199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Connettore 2 25">
            <a:extLst>
              <a:ext uri="{FF2B5EF4-FFF2-40B4-BE49-F238E27FC236}">
                <a16:creationId xmlns:a16="http://schemas.microsoft.com/office/drawing/2014/main" id="{1C91F766-8A0B-4AB3-96AC-41D758127D61}"/>
              </a:ext>
            </a:extLst>
          </p:cNvPr>
          <p:cNvCxnSpPr>
            <a:cxnSpLocks/>
          </p:cNvCxnSpPr>
          <p:nvPr/>
        </p:nvCxnSpPr>
        <p:spPr>
          <a:xfrm flipH="1">
            <a:off x="6152816" y="2067969"/>
            <a:ext cx="1344095" cy="6761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Connettore 2 27">
            <a:extLst>
              <a:ext uri="{FF2B5EF4-FFF2-40B4-BE49-F238E27FC236}">
                <a16:creationId xmlns:a16="http://schemas.microsoft.com/office/drawing/2014/main" id="{FB034406-3182-45BA-9B29-B6B5FA107A32}"/>
              </a:ext>
            </a:extLst>
          </p:cNvPr>
          <p:cNvCxnSpPr/>
          <p:nvPr/>
        </p:nvCxnSpPr>
        <p:spPr>
          <a:xfrm flipH="1">
            <a:off x="6302326" y="2948394"/>
            <a:ext cx="1194584" cy="7010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Connettore 2 29">
            <a:extLst>
              <a:ext uri="{FF2B5EF4-FFF2-40B4-BE49-F238E27FC236}">
                <a16:creationId xmlns:a16="http://schemas.microsoft.com/office/drawing/2014/main" id="{5A8B29CC-7385-4DAB-A93B-095CCC1474FE}"/>
              </a:ext>
            </a:extLst>
          </p:cNvPr>
          <p:cNvCxnSpPr>
            <a:cxnSpLocks/>
            <a:stCxn id="14" idx="1"/>
          </p:cNvCxnSpPr>
          <p:nvPr/>
        </p:nvCxnSpPr>
        <p:spPr>
          <a:xfrm flipH="1" flipV="1">
            <a:off x="5697415" y="3225712"/>
            <a:ext cx="1941226" cy="12427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Connettore 2 31">
            <a:extLst>
              <a:ext uri="{FF2B5EF4-FFF2-40B4-BE49-F238E27FC236}">
                <a16:creationId xmlns:a16="http://schemas.microsoft.com/office/drawing/2014/main" id="{5CEE41CA-CCF5-42F6-8006-CA75D79E5379}"/>
              </a:ext>
            </a:extLst>
          </p:cNvPr>
          <p:cNvCxnSpPr>
            <a:cxnSpLocks/>
          </p:cNvCxnSpPr>
          <p:nvPr/>
        </p:nvCxnSpPr>
        <p:spPr>
          <a:xfrm flipH="1" flipV="1">
            <a:off x="5345868" y="3989897"/>
            <a:ext cx="1519167" cy="10616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Connettore 2 33">
            <a:extLst>
              <a:ext uri="{FF2B5EF4-FFF2-40B4-BE49-F238E27FC236}">
                <a16:creationId xmlns:a16="http://schemas.microsoft.com/office/drawing/2014/main" id="{1C71C7EC-1AFF-4517-B267-3BC5F98B9500}"/>
              </a:ext>
            </a:extLst>
          </p:cNvPr>
          <p:cNvCxnSpPr/>
          <p:nvPr/>
        </p:nvCxnSpPr>
        <p:spPr>
          <a:xfrm flipH="1">
            <a:off x="5058177" y="1970222"/>
            <a:ext cx="810283" cy="4911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Connettore 2 35">
            <a:extLst>
              <a:ext uri="{FF2B5EF4-FFF2-40B4-BE49-F238E27FC236}">
                <a16:creationId xmlns:a16="http://schemas.microsoft.com/office/drawing/2014/main" id="{5B5FB4F9-548D-4F17-B457-B82000D1CFED}"/>
              </a:ext>
            </a:extLst>
          </p:cNvPr>
          <p:cNvCxnSpPr>
            <a:cxnSpLocks/>
          </p:cNvCxnSpPr>
          <p:nvPr/>
        </p:nvCxnSpPr>
        <p:spPr>
          <a:xfrm flipV="1">
            <a:off x="3000390" y="3743084"/>
            <a:ext cx="1005724" cy="16250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Connettore 2 37">
            <a:extLst>
              <a:ext uri="{FF2B5EF4-FFF2-40B4-BE49-F238E27FC236}">
                <a16:creationId xmlns:a16="http://schemas.microsoft.com/office/drawing/2014/main" id="{0D27B876-582E-4488-83DC-C5D818701A70}"/>
              </a:ext>
            </a:extLst>
          </p:cNvPr>
          <p:cNvCxnSpPr>
            <a:cxnSpLocks/>
          </p:cNvCxnSpPr>
          <p:nvPr/>
        </p:nvCxnSpPr>
        <p:spPr>
          <a:xfrm flipV="1">
            <a:off x="1647090" y="3608733"/>
            <a:ext cx="2359024" cy="14428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Connettore 2 39">
            <a:extLst>
              <a:ext uri="{FF2B5EF4-FFF2-40B4-BE49-F238E27FC236}">
                <a16:creationId xmlns:a16="http://schemas.microsoft.com/office/drawing/2014/main" id="{17FC1141-4E58-4874-BB06-8925CDC955F7}"/>
              </a:ext>
            </a:extLst>
          </p:cNvPr>
          <p:cNvCxnSpPr>
            <a:cxnSpLocks/>
          </p:cNvCxnSpPr>
          <p:nvPr/>
        </p:nvCxnSpPr>
        <p:spPr>
          <a:xfrm flipV="1">
            <a:off x="1692815" y="3545058"/>
            <a:ext cx="2109561" cy="4314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Connettore 2 41">
            <a:extLst>
              <a:ext uri="{FF2B5EF4-FFF2-40B4-BE49-F238E27FC236}">
                <a16:creationId xmlns:a16="http://schemas.microsoft.com/office/drawing/2014/main" id="{0F7E40B7-942E-445E-87EF-3AD10C37D0B9}"/>
              </a:ext>
            </a:extLst>
          </p:cNvPr>
          <p:cNvCxnSpPr>
            <a:cxnSpLocks/>
          </p:cNvCxnSpPr>
          <p:nvPr/>
        </p:nvCxnSpPr>
        <p:spPr>
          <a:xfrm flipV="1">
            <a:off x="5098948" y="3545058"/>
            <a:ext cx="106832" cy="15294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4" name="Connettore 2 43">
            <a:extLst>
              <a:ext uri="{FF2B5EF4-FFF2-40B4-BE49-F238E27FC236}">
                <a16:creationId xmlns:a16="http://schemas.microsoft.com/office/drawing/2014/main" id="{3A55BA58-F70F-4CA1-9667-747E6372A4B3}"/>
              </a:ext>
            </a:extLst>
          </p:cNvPr>
          <p:cNvCxnSpPr>
            <a:stCxn id="15" idx="3"/>
          </p:cNvCxnSpPr>
          <p:nvPr/>
        </p:nvCxnSpPr>
        <p:spPr>
          <a:xfrm>
            <a:off x="1563897" y="3100236"/>
            <a:ext cx="1305912" cy="2202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Connettore 2 46">
            <a:extLst>
              <a:ext uri="{FF2B5EF4-FFF2-40B4-BE49-F238E27FC236}">
                <a16:creationId xmlns:a16="http://schemas.microsoft.com/office/drawing/2014/main" id="{6E5D5369-9A29-466F-8A3F-B0773C254EC5}"/>
              </a:ext>
            </a:extLst>
          </p:cNvPr>
          <p:cNvCxnSpPr>
            <a:cxnSpLocks/>
          </p:cNvCxnSpPr>
          <p:nvPr/>
        </p:nvCxnSpPr>
        <p:spPr>
          <a:xfrm flipH="1" flipV="1">
            <a:off x="4114945" y="4175250"/>
            <a:ext cx="99279" cy="9518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1" name="Segnaposto contenuto 2">
            <a:extLst>
              <a:ext uri="{FF2B5EF4-FFF2-40B4-BE49-F238E27FC236}">
                <a16:creationId xmlns:a16="http://schemas.microsoft.com/office/drawing/2014/main" id="{AA1915EE-0B91-4655-898E-6692C44463C3}"/>
              </a:ext>
            </a:extLst>
          </p:cNvPr>
          <p:cNvSpPr txBox="1">
            <a:spLocks/>
          </p:cNvSpPr>
          <p:nvPr/>
        </p:nvSpPr>
        <p:spPr>
          <a:xfrm>
            <a:off x="468372" y="2028526"/>
            <a:ext cx="1230923" cy="397412"/>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it-IT" sz="1400" dirty="0" err="1"/>
              <a:t>Nozzles</a:t>
            </a:r>
            <a:endParaRPr lang="en-GB" sz="1400" dirty="0"/>
          </a:p>
        </p:txBody>
      </p:sp>
      <p:cxnSp>
        <p:nvCxnSpPr>
          <p:cNvPr id="62" name="Connettore 2 61">
            <a:extLst>
              <a:ext uri="{FF2B5EF4-FFF2-40B4-BE49-F238E27FC236}">
                <a16:creationId xmlns:a16="http://schemas.microsoft.com/office/drawing/2014/main" id="{4683298F-B99D-4BC0-AD2E-575E7E0E0EE6}"/>
              </a:ext>
            </a:extLst>
          </p:cNvPr>
          <p:cNvCxnSpPr>
            <a:cxnSpLocks/>
          </p:cNvCxnSpPr>
          <p:nvPr/>
        </p:nvCxnSpPr>
        <p:spPr>
          <a:xfrm>
            <a:off x="1452877" y="2148704"/>
            <a:ext cx="2031963" cy="8193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66" name="Gruppo 65">
            <a:extLst>
              <a:ext uri="{FF2B5EF4-FFF2-40B4-BE49-F238E27FC236}">
                <a16:creationId xmlns:a16="http://schemas.microsoft.com/office/drawing/2014/main" id="{D142BC7D-7F7E-45A3-B5E6-410680FCEFEC}"/>
              </a:ext>
            </a:extLst>
          </p:cNvPr>
          <p:cNvGrpSpPr/>
          <p:nvPr/>
        </p:nvGrpSpPr>
        <p:grpSpPr>
          <a:xfrm>
            <a:off x="108284" y="6280484"/>
            <a:ext cx="3513221" cy="457200"/>
            <a:chOff x="108284" y="6280484"/>
            <a:chExt cx="3513221" cy="457200"/>
          </a:xfrm>
        </p:grpSpPr>
        <p:sp>
          <p:nvSpPr>
            <p:cNvPr id="67" name="Rectangle 11">
              <a:extLst>
                <a:ext uri="{FF2B5EF4-FFF2-40B4-BE49-F238E27FC236}">
                  <a16:creationId xmlns:a16="http://schemas.microsoft.com/office/drawing/2014/main" id="{053F5C9D-F398-4CF8-823E-2E3DCF92A01B}"/>
                </a:ext>
              </a:extLst>
            </p:cNvPr>
            <p:cNvSpPr/>
            <p:nvPr/>
          </p:nvSpPr>
          <p:spPr>
            <a:xfrm>
              <a:off x="108284" y="6280484"/>
              <a:ext cx="3513221" cy="45720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68" name="TextBox 3">
              <a:extLst>
                <a:ext uri="{FF2B5EF4-FFF2-40B4-BE49-F238E27FC236}">
                  <a16:creationId xmlns:a16="http://schemas.microsoft.com/office/drawing/2014/main" id="{58130412-548E-454F-8D25-7B7E66231750}"/>
                </a:ext>
              </a:extLst>
            </p:cNvPr>
            <p:cNvSpPr txBox="1"/>
            <p:nvPr/>
          </p:nvSpPr>
          <p:spPr>
            <a:xfrm>
              <a:off x="108284" y="6324418"/>
              <a:ext cx="348916" cy="369332"/>
            </a:xfrm>
            <a:prstGeom prst="rect">
              <a:avLst/>
            </a:prstGeom>
            <a:noFill/>
          </p:spPr>
          <p:txBody>
            <a:bodyPr wrap="square" rtlCol="0">
              <a:spAutoFit/>
            </a:bodyPr>
            <a:lstStyle/>
            <a:p>
              <a:r>
                <a:rPr lang="it-IT" dirty="0">
                  <a:solidFill>
                    <a:schemeClr val="bg1"/>
                  </a:solidFill>
                </a:rPr>
                <a:t>7</a:t>
              </a:r>
            </a:p>
          </p:txBody>
        </p:sp>
      </p:grpSp>
    </p:spTree>
    <p:extLst>
      <p:ext uri="{BB962C8B-B14F-4D97-AF65-F5344CB8AC3E}">
        <p14:creationId xmlns:p14="http://schemas.microsoft.com/office/powerpoint/2010/main" val="1014819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45B4094-74C0-48B8-A618-69709F319D62}"/>
              </a:ext>
            </a:extLst>
          </p:cNvPr>
          <p:cNvSpPr>
            <a:spLocks noGrp="1"/>
          </p:cNvSpPr>
          <p:nvPr>
            <p:ph type="title"/>
          </p:nvPr>
        </p:nvSpPr>
        <p:spPr/>
        <p:txBody>
          <a:bodyPr>
            <a:normAutofit/>
          </a:bodyPr>
          <a:lstStyle/>
          <a:p>
            <a:r>
              <a:rPr lang="it-IT" sz="2800" dirty="0" err="1"/>
              <a:t>Concept</a:t>
            </a:r>
            <a:r>
              <a:rPr lang="it-IT" sz="2800" dirty="0"/>
              <a:t> of </a:t>
            </a:r>
            <a:r>
              <a:rPr lang="it-IT" sz="2800" dirty="0" err="1"/>
              <a:t>Operation</a:t>
            </a:r>
            <a:r>
              <a:rPr lang="it-IT" sz="2800" dirty="0"/>
              <a:t> </a:t>
            </a:r>
            <a:endParaRPr lang="en-GB" sz="2800" dirty="0"/>
          </a:p>
        </p:txBody>
      </p:sp>
      <p:pic>
        <p:nvPicPr>
          <p:cNvPr id="5" name="Segnaposto contenuto 4">
            <a:extLst>
              <a:ext uri="{FF2B5EF4-FFF2-40B4-BE49-F238E27FC236}">
                <a16:creationId xmlns:a16="http://schemas.microsoft.com/office/drawing/2014/main" id="{0EE5C2F7-10CC-4BC3-8FB9-31DE6CDC1F21}"/>
              </a:ext>
            </a:extLst>
          </p:cNvPr>
          <p:cNvPicPr>
            <a:picLocks noGrp="1" noChangeAspect="1"/>
          </p:cNvPicPr>
          <p:nvPr>
            <p:ph idx="1"/>
          </p:nvPr>
        </p:nvPicPr>
        <p:blipFill>
          <a:blip r:embed="rId2"/>
          <a:stretch>
            <a:fillRect/>
          </a:stretch>
        </p:blipFill>
        <p:spPr>
          <a:xfrm>
            <a:off x="1814182" y="1346982"/>
            <a:ext cx="5515636" cy="4673990"/>
          </a:xfrm>
        </p:spPr>
      </p:pic>
      <p:grpSp>
        <p:nvGrpSpPr>
          <p:cNvPr id="6" name="Gruppo 5">
            <a:extLst>
              <a:ext uri="{FF2B5EF4-FFF2-40B4-BE49-F238E27FC236}">
                <a16:creationId xmlns:a16="http://schemas.microsoft.com/office/drawing/2014/main" id="{49D3D28F-6C76-47B6-88CE-071AC75AE09F}"/>
              </a:ext>
            </a:extLst>
          </p:cNvPr>
          <p:cNvGrpSpPr/>
          <p:nvPr/>
        </p:nvGrpSpPr>
        <p:grpSpPr>
          <a:xfrm>
            <a:off x="108284" y="6280484"/>
            <a:ext cx="3513221" cy="457200"/>
            <a:chOff x="108284" y="6280484"/>
            <a:chExt cx="3513221" cy="457200"/>
          </a:xfrm>
        </p:grpSpPr>
        <p:sp>
          <p:nvSpPr>
            <p:cNvPr id="7" name="Rectangle 11">
              <a:extLst>
                <a:ext uri="{FF2B5EF4-FFF2-40B4-BE49-F238E27FC236}">
                  <a16:creationId xmlns:a16="http://schemas.microsoft.com/office/drawing/2014/main" id="{4E7BAEC0-9AEE-4FA2-A17F-2F1F6465EF33}"/>
                </a:ext>
              </a:extLst>
            </p:cNvPr>
            <p:cNvSpPr/>
            <p:nvPr/>
          </p:nvSpPr>
          <p:spPr>
            <a:xfrm>
              <a:off x="108284" y="6280484"/>
              <a:ext cx="3513221" cy="45720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8" name="TextBox 3">
              <a:extLst>
                <a:ext uri="{FF2B5EF4-FFF2-40B4-BE49-F238E27FC236}">
                  <a16:creationId xmlns:a16="http://schemas.microsoft.com/office/drawing/2014/main" id="{A34633B5-1195-4415-8FBE-D0B1D37532C7}"/>
                </a:ext>
              </a:extLst>
            </p:cNvPr>
            <p:cNvSpPr txBox="1"/>
            <p:nvPr/>
          </p:nvSpPr>
          <p:spPr>
            <a:xfrm>
              <a:off x="108284" y="6324418"/>
              <a:ext cx="348916" cy="369332"/>
            </a:xfrm>
            <a:prstGeom prst="rect">
              <a:avLst/>
            </a:prstGeom>
            <a:noFill/>
          </p:spPr>
          <p:txBody>
            <a:bodyPr wrap="square" rtlCol="0">
              <a:spAutoFit/>
            </a:bodyPr>
            <a:lstStyle/>
            <a:p>
              <a:r>
                <a:rPr lang="it-IT" dirty="0">
                  <a:solidFill>
                    <a:schemeClr val="bg1"/>
                  </a:solidFill>
                </a:rPr>
                <a:t>8</a:t>
              </a:r>
            </a:p>
          </p:txBody>
        </p:sp>
      </p:grpSp>
    </p:spTree>
    <p:extLst>
      <p:ext uri="{BB962C8B-B14F-4D97-AF65-F5344CB8AC3E}">
        <p14:creationId xmlns:p14="http://schemas.microsoft.com/office/powerpoint/2010/main" val="3235363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1AF1B-F562-2547-B615-0F5E28B240AA}"/>
              </a:ext>
            </a:extLst>
          </p:cNvPr>
          <p:cNvSpPr>
            <a:spLocks noGrp="1"/>
          </p:cNvSpPr>
          <p:nvPr>
            <p:ph type="title"/>
          </p:nvPr>
        </p:nvSpPr>
        <p:spPr>
          <a:xfrm>
            <a:off x="196444" y="113241"/>
            <a:ext cx="8581043" cy="840400"/>
          </a:xfrm>
        </p:spPr>
        <p:txBody>
          <a:bodyPr>
            <a:normAutofit/>
          </a:bodyPr>
          <a:lstStyle/>
          <a:p>
            <a:r>
              <a:rPr lang="it-IT" sz="2800" dirty="0"/>
              <a:t>Mission Plan</a:t>
            </a:r>
          </a:p>
        </p:txBody>
      </p:sp>
      <p:sp>
        <p:nvSpPr>
          <p:cNvPr id="4" name="Rectangle 3">
            <a:extLst>
              <a:ext uri="{FF2B5EF4-FFF2-40B4-BE49-F238E27FC236}">
                <a16:creationId xmlns:a16="http://schemas.microsoft.com/office/drawing/2014/main" id="{9B61286D-5B83-4D44-9EE7-96C5D44D6357}"/>
              </a:ext>
            </a:extLst>
          </p:cNvPr>
          <p:cNvSpPr/>
          <p:nvPr/>
        </p:nvSpPr>
        <p:spPr>
          <a:xfrm>
            <a:off x="108284" y="6280484"/>
            <a:ext cx="3513221" cy="45720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9" name="TextBox 8">
            <a:extLst>
              <a:ext uri="{FF2B5EF4-FFF2-40B4-BE49-F238E27FC236}">
                <a16:creationId xmlns:a16="http://schemas.microsoft.com/office/drawing/2014/main" id="{E52C15CD-5F43-E341-B409-05A14B8D0CEA}"/>
              </a:ext>
            </a:extLst>
          </p:cNvPr>
          <p:cNvSpPr txBox="1"/>
          <p:nvPr/>
        </p:nvSpPr>
        <p:spPr>
          <a:xfrm>
            <a:off x="108284" y="6324418"/>
            <a:ext cx="348916" cy="369332"/>
          </a:xfrm>
          <a:prstGeom prst="rect">
            <a:avLst/>
          </a:prstGeom>
          <a:noFill/>
        </p:spPr>
        <p:txBody>
          <a:bodyPr wrap="square" rtlCol="0">
            <a:spAutoFit/>
          </a:bodyPr>
          <a:lstStyle/>
          <a:p>
            <a:r>
              <a:rPr lang="it-IT" dirty="0">
                <a:solidFill>
                  <a:schemeClr val="bg1"/>
                </a:solidFill>
              </a:rPr>
              <a:t>9</a:t>
            </a:r>
          </a:p>
        </p:txBody>
      </p:sp>
      <p:sp>
        <p:nvSpPr>
          <p:cNvPr id="16" name="Freccia a sinistra 15">
            <a:extLst>
              <a:ext uri="{FF2B5EF4-FFF2-40B4-BE49-F238E27FC236}">
                <a16:creationId xmlns:a16="http://schemas.microsoft.com/office/drawing/2014/main" id="{65F8BD6A-B7F2-47DF-8634-21A1A8C20B2B}"/>
              </a:ext>
            </a:extLst>
          </p:cNvPr>
          <p:cNvSpPr/>
          <p:nvPr/>
        </p:nvSpPr>
        <p:spPr>
          <a:xfrm rot="19003521">
            <a:off x="957766" y="2175556"/>
            <a:ext cx="808652" cy="467545"/>
          </a:xfrm>
          <a:prstGeom prst="leftArrow">
            <a:avLst>
              <a:gd name="adj1" fmla="val 25867"/>
              <a:gd name="adj2" fmla="val 66822"/>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17" name="Freccia a sinistra 16">
            <a:extLst>
              <a:ext uri="{FF2B5EF4-FFF2-40B4-BE49-F238E27FC236}">
                <a16:creationId xmlns:a16="http://schemas.microsoft.com/office/drawing/2014/main" id="{02E91A90-DC1A-4EE3-8253-5F5FBF0954DC}"/>
              </a:ext>
            </a:extLst>
          </p:cNvPr>
          <p:cNvSpPr/>
          <p:nvPr/>
        </p:nvSpPr>
        <p:spPr>
          <a:xfrm rot="13680889">
            <a:off x="968161" y="4777669"/>
            <a:ext cx="808652" cy="467545"/>
          </a:xfrm>
          <a:prstGeom prst="leftArrow">
            <a:avLst>
              <a:gd name="adj1" fmla="val 25867"/>
              <a:gd name="adj2" fmla="val 66822"/>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pic>
        <p:nvPicPr>
          <p:cNvPr id="23" name="Immagine 22">
            <a:extLst>
              <a:ext uri="{FF2B5EF4-FFF2-40B4-BE49-F238E27FC236}">
                <a16:creationId xmlns:a16="http://schemas.microsoft.com/office/drawing/2014/main" id="{9BBB648E-07AC-4767-9108-1150962FE28A}"/>
              </a:ext>
            </a:extLst>
          </p:cNvPr>
          <p:cNvPicPr>
            <a:picLocks noChangeAspect="1"/>
          </p:cNvPicPr>
          <p:nvPr/>
        </p:nvPicPr>
        <p:blipFill>
          <a:blip r:embed="rId3"/>
          <a:stretch>
            <a:fillRect/>
          </a:stretch>
        </p:blipFill>
        <p:spPr>
          <a:xfrm>
            <a:off x="2077491" y="4857986"/>
            <a:ext cx="2022340" cy="11370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4" name="Freccia a sinistra 23">
            <a:extLst>
              <a:ext uri="{FF2B5EF4-FFF2-40B4-BE49-F238E27FC236}">
                <a16:creationId xmlns:a16="http://schemas.microsoft.com/office/drawing/2014/main" id="{FB9A76AA-1CA4-4A0B-8108-ECE43B97DAC9}"/>
              </a:ext>
            </a:extLst>
          </p:cNvPr>
          <p:cNvSpPr/>
          <p:nvPr/>
        </p:nvSpPr>
        <p:spPr>
          <a:xfrm rot="8103789">
            <a:off x="4452603" y="4771819"/>
            <a:ext cx="808652" cy="467545"/>
          </a:xfrm>
          <a:prstGeom prst="leftArrow">
            <a:avLst>
              <a:gd name="adj1" fmla="val 25867"/>
              <a:gd name="adj2" fmla="val 66822"/>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25" name="Freccia a sinistra 24">
            <a:extLst>
              <a:ext uri="{FF2B5EF4-FFF2-40B4-BE49-F238E27FC236}">
                <a16:creationId xmlns:a16="http://schemas.microsoft.com/office/drawing/2014/main" id="{AA738116-0D2D-42D5-A50A-7314AE85A808}"/>
              </a:ext>
            </a:extLst>
          </p:cNvPr>
          <p:cNvSpPr/>
          <p:nvPr/>
        </p:nvSpPr>
        <p:spPr>
          <a:xfrm rot="2622444">
            <a:off x="4339466" y="2115498"/>
            <a:ext cx="808652" cy="467545"/>
          </a:xfrm>
          <a:prstGeom prst="leftArrow">
            <a:avLst>
              <a:gd name="adj1" fmla="val 25867"/>
              <a:gd name="adj2" fmla="val 66822"/>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pic>
        <p:nvPicPr>
          <p:cNvPr id="26" name="Immagine 25">
            <a:extLst>
              <a:ext uri="{FF2B5EF4-FFF2-40B4-BE49-F238E27FC236}">
                <a16:creationId xmlns:a16="http://schemas.microsoft.com/office/drawing/2014/main" id="{B5F7DC6F-247D-46C5-937F-4DABC6411743}"/>
              </a:ext>
            </a:extLst>
          </p:cNvPr>
          <p:cNvPicPr>
            <a:picLocks noChangeAspect="1"/>
          </p:cNvPicPr>
          <p:nvPr/>
        </p:nvPicPr>
        <p:blipFill>
          <a:blip r:embed="rId4"/>
          <a:stretch>
            <a:fillRect/>
          </a:stretch>
        </p:blipFill>
        <p:spPr>
          <a:xfrm>
            <a:off x="4357487" y="3074024"/>
            <a:ext cx="1819577" cy="136617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8" name="Immagine 27">
            <a:extLst>
              <a:ext uri="{FF2B5EF4-FFF2-40B4-BE49-F238E27FC236}">
                <a16:creationId xmlns:a16="http://schemas.microsoft.com/office/drawing/2014/main" id="{49521465-179A-4E1A-BE8F-26B2796C26B3}"/>
              </a:ext>
            </a:extLst>
          </p:cNvPr>
          <p:cNvPicPr>
            <a:picLocks noChangeAspect="1"/>
          </p:cNvPicPr>
          <p:nvPr/>
        </p:nvPicPr>
        <p:blipFill>
          <a:blip r:embed="rId5"/>
          <a:stretch>
            <a:fillRect/>
          </a:stretch>
        </p:blipFill>
        <p:spPr>
          <a:xfrm>
            <a:off x="2077491" y="1515661"/>
            <a:ext cx="1921308" cy="10953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1" name="CasellaDiTesto 30">
            <a:extLst>
              <a:ext uri="{FF2B5EF4-FFF2-40B4-BE49-F238E27FC236}">
                <a16:creationId xmlns:a16="http://schemas.microsoft.com/office/drawing/2014/main" id="{6057B722-F113-4496-A1E4-0E52D8709687}"/>
              </a:ext>
            </a:extLst>
          </p:cNvPr>
          <p:cNvSpPr txBox="1"/>
          <p:nvPr/>
        </p:nvSpPr>
        <p:spPr>
          <a:xfrm>
            <a:off x="6516703" y="1264223"/>
            <a:ext cx="2461846" cy="461665"/>
          </a:xfrm>
          <a:prstGeom prst="rect">
            <a:avLst/>
          </a:prstGeom>
          <a:noFill/>
        </p:spPr>
        <p:txBody>
          <a:bodyPr wrap="square" rtlCol="0">
            <a:spAutoFit/>
          </a:bodyPr>
          <a:lstStyle/>
          <a:p>
            <a:pPr algn="ctr"/>
            <a:r>
              <a:rPr lang="it-IT" sz="2400" dirty="0"/>
              <a:t>Impact </a:t>
            </a:r>
            <a:r>
              <a:rPr lang="it-IT" sz="2400" dirty="0" err="1"/>
              <a:t>detection</a:t>
            </a:r>
            <a:endParaRPr lang="en-GB" sz="2400" dirty="0"/>
          </a:p>
        </p:txBody>
      </p:sp>
      <p:sp>
        <p:nvSpPr>
          <p:cNvPr id="32" name="CasellaDiTesto 31">
            <a:extLst>
              <a:ext uri="{FF2B5EF4-FFF2-40B4-BE49-F238E27FC236}">
                <a16:creationId xmlns:a16="http://schemas.microsoft.com/office/drawing/2014/main" id="{259FA597-3DA4-4FCB-9E37-AB09D6EB003D}"/>
              </a:ext>
            </a:extLst>
          </p:cNvPr>
          <p:cNvSpPr txBox="1"/>
          <p:nvPr/>
        </p:nvSpPr>
        <p:spPr>
          <a:xfrm>
            <a:off x="6444897" y="2335974"/>
            <a:ext cx="2461846" cy="461665"/>
          </a:xfrm>
          <a:prstGeom prst="rect">
            <a:avLst/>
          </a:prstGeom>
          <a:noFill/>
        </p:spPr>
        <p:txBody>
          <a:bodyPr wrap="square" rtlCol="0">
            <a:spAutoFit/>
          </a:bodyPr>
          <a:lstStyle/>
          <a:p>
            <a:pPr algn="ctr"/>
            <a:r>
              <a:rPr lang="it-IT" sz="2400" dirty="0"/>
              <a:t>Free-Flyer take-off</a:t>
            </a:r>
            <a:endParaRPr lang="en-GB" sz="2400" dirty="0"/>
          </a:p>
        </p:txBody>
      </p:sp>
      <p:sp>
        <p:nvSpPr>
          <p:cNvPr id="33" name="CasellaDiTesto 32">
            <a:extLst>
              <a:ext uri="{FF2B5EF4-FFF2-40B4-BE49-F238E27FC236}">
                <a16:creationId xmlns:a16="http://schemas.microsoft.com/office/drawing/2014/main" id="{38D744B2-546C-4E64-90CE-557BB06D1320}"/>
              </a:ext>
            </a:extLst>
          </p:cNvPr>
          <p:cNvSpPr txBox="1"/>
          <p:nvPr/>
        </p:nvSpPr>
        <p:spPr>
          <a:xfrm>
            <a:off x="6035040" y="4531188"/>
            <a:ext cx="2943509" cy="461665"/>
          </a:xfrm>
          <a:prstGeom prst="rect">
            <a:avLst/>
          </a:prstGeom>
          <a:noFill/>
        </p:spPr>
        <p:txBody>
          <a:bodyPr wrap="square" rtlCol="0">
            <a:spAutoFit/>
          </a:bodyPr>
          <a:lstStyle/>
          <a:p>
            <a:pPr algn="ctr"/>
            <a:r>
              <a:rPr lang="it-IT" sz="2400" dirty="0" err="1"/>
              <a:t>Elaboration</a:t>
            </a:r>
            <a:r>
              <a:rPr lang="it-IT" sz="2400" dirty="0"/>
              <a:t> of images</a:t>
            </a:r>
            <a:endParaRPr lang="en-GB" sz="2400" dirty="0"/>
          </a:p>
        </p:txBody>
      </p:sp>
      <p:sp>
        <p:nvSpPr>
          <p:cNvPr id="34" name="CasellaDiTesto 33">
            <a:extLst>
              <a:ext uri="{FF2B5EF4-FFF2-40B4-BE49-F238E27FC236}">
                <a16:creationId xmlns:a16="http://schemas.microsoft.com/office/drawing/2014/main" id="{EFD1135B-C952-42CB-9398-F5FCEB80E093}"/>
              </a:ext>
            </a:extLst>
          </p:cNvPr>
          <p:cNvSpPr txBox="1"/>
          <p:nvPr/>
        </p:nvSpPr>
        <p:spPr>
          <a:xfrm>
            <a:off x="6442887" y="5654490"/>
            <a:ext cx="2461846" cy="461665"/>
          </a:xfrm>
          <a:prstGeom prst="rect">
            <a:avLst/>
          </a:prstGeom>
          <a:noFill/>
        </p:spPr>
        <p:txBody>
          <a:bodyPr wrap="square" rtlCol="0">
            <a:spAutoFit/>
          </a:bodyPr>
          <a:lstStyle/>
          <a:p>
            <a:pPr algn="ctr"/>
            <a:r>
              <a:rPr lang="it-IT" sz="2400" dirty="0"/>
              <a:t>Come back</a:t>
            </a:r>
            <a:endParaRPr lang="en-GB" sz="2400" dirty="0"/>
          </a:p>
        </p:txBody>
      </p:sp>
      <p:sp>
        <p:nvSpPr>
          <p:cNvPr id="36" name="Freccia a sinistra 35">
            <a:extLst>
              <a:ext uri="{FF2B5EF4-FFF2-40B4-BE49-F238E27FC236}">
                <a16:creationId xmlns:a16="http://schemas.microsoft.com/office/drawing/2014/main" id="{B11519A5-8866-43A3-A603-BF6AEC0505E7}"/>
              </a:ext>
            </a:extLst>
          </p:cNvPr>
          <p:cNvSpPr/>
          <p:nvPr/>
        </p:nvSpPr>
        <p:spPr>
          <a:xfrm rot="16200000">
            <a:off x="7447179" y="1818138"/>
            <a:ext cx="600894" cy="353213"/>
          </a:xfrm>
          <a:prstGeom prst="leftArrow">
            <a:avLst>
              <a:gd name="adj1" fmla="val 25867"/>
              <a:gd name="adj2" fmla="val 66822"/>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dirty="0"/>
          </a:p>
        </p:txBody>
      </p:sp>
      <p:sp>
        <p:nvSpPr>
          <p:cNvPr id="37" name="Freccia a sinistra 36">
            <a:extLst>
              <a:ext uri="{FF2B5EF4-FFF2-40B4-BE49-F238E27FC236}">
                <a16:creationId xmlns:a16="http://schemas.microsoft.com/office/drawing/2014/main" id="{EC5F7408-8A5F-4A8A-935B-E88D99942E5B}"/>
              </a:ext>
            </a:extLst>
          </p:cNvPr>
          <p:cNvSpPr/>
          <p:nvPr/>
        </p:nvSpPr>
        <p:spPr>
          <a:xfrm rot="16200000">
            <a:off x="7447183" y="4023763"/>
            <a:ext cx="600894" cy="353213"/>
          </a:xfrm>
          <a:prstGeom prst="leftArrow">
            <a:avLst>
              <a:gd name="adj1" fmla="val 25867"/>
              <a:gd name="adj2" fmla="val 66822"/>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dirty="0"/>
          </a:p>
        </p:txBody>
      </p:sp>
      <p:sp>
        <p:nvSpPr>
          <p:cNvPr id="41" name="Freccia a sinistra 40">
            <a:extLst>
              <a:ext uri="{FF2B5EF4-FFF2-40B4-BE49-F238E27FC236}">
                <a16:creationId xmlns:a16="http://schemas.microsoft.com/office/drawing/2014/main" id="{6CB3B967-104C-4B49-A0CC-A7B5C34C7EFA}"/>
              </a:ext>
            </a:extLst>
          </p:cNvPr>
          <p:cNvSpPr/>
          <p:nvPr/>
        </p:nvSpPr>
        <p:spPr>
          <a:xfrm rot="16200000">
            <a:off x="7447182" y="2890623"/>
            <a:ext cx="600894" cy="353213"/>
          </a:xfrm>
          <a:prstGeom prst="leftArrow">
            <a:avLst>
              <a:gd name="adj1" fmla="val 25867"/>
              <a:gd name="adj2" fmla="val 66822"/>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dirty="0"/>
          </a:p>
        </p:txBody>
      </p:sp>
      <p:sp>
        <p:nvSpPr>
          <p:cNvPr id="43" name="Freccia a sinistra 42">
            <a:extLst>
              <a:ext uri="{FF2B5EF4-FFF2-40B4-BE49-F238E27FC236}">
                <a16:creationId xmlns:a16="http://schemas.microsoft.com/office/drawing/2014/main" id="{F3F6F347-308A-4855-8498-0F806D51D3D8}"/>
              </a:ext>
            </a:extLst>
          </p:cNvPr>
          <p:cNvSpPr/>
          <p:nvPr/>
        </p:nvSpPr>
        <p:spPr>
          <a:xfrm rot="16200000">
            <a:off x="7447180" y="5235102"/>
            <a:ext cx="600894" cy="353213"/>
          </a:xfrm>
          <a:prstGeom prst="leftArrow">
            <a:avLst>
              <a:gd name="adj1" fmla="val 25867"/>
              <a:gd name="adj2" fmla="val 66822"/>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dirty="0"/>
          </a:p>
        </p:txBody>
      </p:sp>
      <p:sp>
        <p:nvSpPr>
          <p:cNvPr id="44" name="CasellaDiTesto 43">
            <a:extLst>
              <a:ext uri="{FF2B5EF4-FFF2-40B4-BE49-F238E27FC236}">
                <a16:creationId xmlns:a16="http://schemas.microsoft.com/office/drawing/2014/main" id="{63FB904D-CD87-4FA7-B33C-0F04E2FA1008}"/>
              </a:ext>
            </a:extLst>
          </p:cNvPr>
          <p:cNvSpPr txBox="1"/>
          <p:nvPr/>
        </p:nvSpPr>
        <p:spPr>
          <a:xfrm>
            <a:off x="6511441" y="3397475"/>
            <a:ext cx="2461846" cy="461665"/>
          </a:xfrm>
          <a:prstGeom prst="rect">
            <a:avLst/>
          </a:prstGeom>
          <a:noFill/>
        </p:spPr>
        <p:txBody>
          <a:bodyPr wrap="square" rtlCol="0">
            <a:spAutoFit/>
          </a:bodyPr>
          <a:lstStyle/>
          <a:p>
            <a:pPr algn="ctr"/>
            <a:r>
              <a:rPr lang="it-IT" sz="2400" dirty="0" err="1"/>
              <a:t>Path</a:t>
            </a:r>
            <a:r>
              <a:rPr lang="it-IT" sz="2400" dirty="0"/>
              <a:t> planning</a:t>
            </a:r>
            <a:endParaRPr lang="en-GB" sz="2400" dirty="0"/>
          </a:p>
        </p:txBody>
      </p:sp>
      <p:pic>
        <p:nvPicPr>
          <p:cNvPr id="46" name="Immagine 45">
            <a:extLst>
              <a:ext uri="{FF2B5EF4-FFF2-40B4-BE49-F238E27FC236}">
                <a16:creationId xmlns:a16="http://schemas.microsoft.com/office/drawing/2014/main" id="{B9880EFA-5323-405B-A345-1DF496AE32BF}"/>
              </a:ext>
            </a:extLst>
          </p:cNvPr>
          <p:cNvPicPr>
            <a:picLocks noChangeAspect="1"/>
          </p:cNvPicPr>
          <p:nvPr/>
        </p:nvPicPr>
        <p:blipFill>
          <a:blip r:embed="rId6"/>
          <a:stretch>
            <a:fillRect/>
          </a:stretch>
        </p:blipFill>
        <p:spPr>
          <a:xfrm>
            <a:off x="170713" y="3058412"/>
            <a:ext cx="2488540" cy="136617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475031097"/>
      </p:ext>
    </p:extLst>
  </p:cSld>
  <p:clrMapOvr>
    <a:masterClrMapping/>
  </p:clrMapOvr>
</p:sld>
</file>

<file path=ppt/theme/theme1.xml><?xml version="1.0" encoding="utf-8"?>
<a:theme xmlns:a="http://schemas.openxmlformats.org/drawingml/2006/main" name="POL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POLI</Template>
  <TotalTime>1392</TotalTime>
  <Words>1062</Words>
  <Application>Microsoft Office PowerPoint</Application>
  <PresentationFormat>Presentazione su schermo (4:3)</PresentationFormat>
  <Paragraphs>161</Paragraphs>
  <Slides>22</Slides>
  <Notes>2</Notes>
  <HiddenSlides>0</HiddenSlides>
  <MMClips>1</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22</vt:i4>
      </vt:variant>
    </vt:vector>
  </HeadingPairs>
  <TitlesOfParts>
    <vt:vector size="26" baseType="lpstr">
      <vt:lpstr>Arial</vt:lpstr>
      <vt:lpstr>Calibri</vt:lpstr>
      <vt:lpstr>Wingdings</vt:lpstr>
      <vt:lpstr>POLI</vt:lpstr>
      <vt:lpstr>Titolo presentazione sottotitolo</vt:lpstr>
      <vt:lpstr>Problem: amount of space debris in 21° century</vt:lpstr>
      <vt:lpstr>Design by nature</vt:lpstr>
      <vt:lpstr>Design by nature</vt:lpstr>
      <vt:lpstr>Solution: Astrohornet</vt:lpstr>
      <vt:lpstr>Astrobee (NASA) structure</vt:lpstr>
      <vt:lpstr>Astrohornet structure</vt:lpstr>
      <vt:lpstr>Concept of Operation </vt:lpstr>
      <vt:lpstr>Mission Plan</vt:lpstr>
      <vt:lpstr>Impact Detection</vt:lpstr>
      <vt:lpstr>Impact Detection</vt:lpstr>
      <vt:lpstr>TECHNOLOGY: graphene in conductive multi-layered circuits</vt:lpstr>
      <vt:lpstr>TECHNOLOGY: additive manufacturing process</vt:lpstr>
      <vt:lpstr>Impact Detection</vt:lpstr>
      <vt:lpstr>Free-Flyer take-off</vt:lpstr>
      <vt:lpstr>Path Planning: Potential Field Method</vt:lpstr>
      <vt:lpstr>Path Planning</vt:lpstr>
      <vt:lpstr>Elaboration of Images</vt:lpstr>
      <vt:lpstr>Presentazione standard di PowerPoint</vt:lpstr>
      <vt:lpstr>Conclusion and Future Development</vt:lpstr>
      <vt:lpstr>References</vt:lpstr>
      <vt:lpstr>References</vt:lpstr>
    </vt:vector>
  </TitlesOfParts>
  <Company>Area Servizi 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Alessandro Colleoni</dc:creator>
  <cp:lastModifiedBy>andrea laus</cp:lastModifiedBy>
  <cp:revision>199</cp:revision>
  <cp:lastPrinted>2018-06-05T12:56:05Z</cp:lastPrinted>
  <dcterms:created xsi:type="dcterms:W3CDTF">2015-05-26T12:27:57Z</dcterms:created>
  <dcterms:modified xsi:type="dcterms:W3CDTF">2018-10-21T11:40:14Z</dcterms:modified>
</cp:coreProperties>
</file>